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303" r:id="rId2"/>
    <p:sldId id="350" r:id="rId3"/>
    <p:sldId id="362" r:id="rId4"/>
    <p:sldId id="349" r:id="rId5"/>
    <p:sldId id="358" r:id="rId6"/>
    <p:sldId id="352" r:id="rId7"/>
    <p:sldId id="351" r:id="rId8"/>
    <p:sldId id="308" r:id="rId9"/>
    <p:sldId id="363" r:id="rId10"/>
    <p:sldId id="361" r:id="rId11"/>
    <p:sldId id="367" r:id="rId12"/>
    <p:sldId id="348" r:id="rId13"/>
    <p:sldId id="364" r:id="rId14"/>
    <p:sldId id="368" r:id="rId15"/>
    <p:sldId id="366" r:id="rId16"/>
    <p:sldId id="343" r:id="rId17"/>
    <p:sldId id="360" r:id="rId18"/>
    <p:sldId id="356" r:id="rId19"/>
    <p:sldId id="357" r:id="rId20"/>
    <p:sldId id="342" r:id="rId21"/>
    <p:sldId id="282" r:id="rId22"/>
    <p:sldId id="347" r:id="rId23"/>
    <p:sldId id="369" r:id="rId24"/>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isa" initials="p" lastIdx="10" clrIdx="0">
    <p:extLst>
      <p:ext uri="{19B8F6BF-5375-455C-9EA6-DF929625EA0E}">
        <p15:presenceInfo xmlns:p15="http://schemas.microsoft.com/office/powerpoint/2012/main" userId="pari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7E6A4"/>
    <a:srgbClr val="D2EBB7"/>
    <a:srgbClr val="A4D66C"/>
    <a:srgbClr val="AFDC7E"/>
    <a:srgbClr val="DFECB6"/>
    <a:srgbClr val="B8E08C"/>
    <a:srgbClr val="80C535"/>
    <a:srgbClr val="036B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06" autoAdjust="0"/>
    <p:restoredTop sz="94364" autoAdjust="0"/>
  </p:normalViewPr>
  <p:slideViewPr>
    <p:cSldViewPr>
      <p:cViewPr>
        <p:scale>
          <a:sx n="50" d="100"/>
          <a:sy n="50" d="100"/>
        </p:scale>
        <p:origin x="906" y="114"/>
      </p:cViewPr>
      <p:guideLst>
        <p:guide orient="horz" pos="3072"/>
        <p:guide pos="40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e.mathworks.com/help/nnet/ref/nnet.cnn.layer.imageinputlayer.html"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de.mathworks.com/help/nnet/ref/nnet.cnn.layer.maxpooling2dlayer.html" TargetMode="External"/><Relationship Id="rId5" Type="http://schemas.openxmlformats.org/officeDocument/2006/relationships/hyperlink" Target="https://de.mathworks.com/help/nnet/ref/nnet.cnn.layer.relulayer.html" TargetMode="External"/><Relationship Id="rId4" Type="http://schemas.openxmlformats.org/officeDocument/2006/relationships/hyperlink" Target="https://de.mathworks.com/help/nnet/ref/nnet.cnn.layer.convolution2dlayer.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9879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1381861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2095901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4221620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1015066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1869794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199993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973617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200" dirty="0" smtClean="0">
                <a:effectLst/>
                <a:latin typeface="Helvetica Neue"/>
                <a:ea typeface="Helvetica Neue"/>
                <a:cs typeface="Helvetica Neue"/>
                <a:sym typeface="Helvetica Neue"/>
              </a:rPr>
              <a:t>The ordered set of fiducial point coordinates </a:t>
            </a:r>
            <a:r>
              <a:rPr lang="en-US" sz="2200" i="1" dirty="0" smtClean="0">
                <a:effectLst/>
                <a:latin typeface="Helvetica Neue"/>
                <a:ea typeface="Helvetica Neue"/>
                <a:cs typeface="Helvetica Neue"/>
                <a:sym typeface="Helvetica Neue"/>
              </a:rPr>
              <a:t>P’ </a:t>
            </a:r>
            <a:r>
              <a:rPr lang="en-US" sz="2200" dirty="0" smtClean="0">
                <a:effectLst/>
                <a:latin typeface="Helvetica Neue"/>
                <a:ea typeface="Helvetica Neue"/>
                <a:cs typeface="Helvetica Neue"/>
                <a:sym typeface="Helvetica Neue"/>
              </a:rPr>
              <a:t>are then applied to compute the 6-DOF pose of the Z-frame with respect to the image plane. Finally, the computed frame position and orientation is used to compute the required motion of the robotic device to reach the target pose.</a:t>
            </a:r>
          </a:p>
          <a:p>
            <a:endParaRPr lang="de-DE" dirty="0"/>
          </a:p>
        </p:txBody>
      </p:sp>
    </p:spTree>
    <p:extLst>
      <p:ext uri="{BB962C8B-B14F-4D97-AF65-F5344CB8AC3E}">
        <p14:creationId xmlns:p14="http://schemas.microsoft.com/office/powerpoint/2010/main" val="1006162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79465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The precision/recall (PR) curve highlights how precise a detector is at varying levels of recall. Ideally, the precision would be 1 at all recall levels.</a:t>
            </a:r>
          </a:p>
          <a:p>
            <a:r>
              <a:rPr lang="en-US" sz="2200" b="0" i="0" dirty="0" smtClean="0">
                <a:effectLst/>
                <a:latin typeface="Helvetica Neue"/>
                <a:ea typeface="Helvetica Neue"/>
                <a:cs typeface="Helvetica Neue"/>
                <a:sym typeface="Helvetica Neue"/>
              </a:rPr>
              <a:t>The use of additional layers in the network can help improve the average precision, but might require additional training data and longer training time.</a:t>
            </a:r>
            <a:endParaRPr lang="de-DE" dirty="0"/>
          </a:p>
        </p:txBody>
      </p:sp>
    </p:spTree>
    <p:extLst>
      <p:ext uri="{BB962C8B-B14F-4D97-AF65-F5344CB8AC3E}">
        <p14:creationId xmlns:p14="http://schemas.microsoft.com/office/powerpoint/2010/main" val="357023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Z-frame is </a:t>
            </a:r>
            <a:r>
              <a:rPr lang="en-US" sz="2200" b="0" i="0" u="none" strike="noStrike" baseline="0" dirty="0" smtClean="0">
                <a:effectLst/>
                <a:latin typeface="Helvetica Neue"/>
                <a:ea typeface="Helvetica Neue"/>
                <a:cs typeface="Helvetica Neue"/>
                <a:sym typeface="Helvetica Neue"/>
              </a:rPr>
              <a:t>a </a:t>
            </a:r>
            <a:r>
              <a:rPr lang="en-US" sz="2200" b="0" i="0" u="none" strike="noStrike" baseline="0" dirty="0" smtClean="0">
                <a:latin typeface="Helvetica Neue"/>
                <a:ea typeface="Helvetica Neue"/>
                <a:cs typeface="Helvetica Neue"/>
                <a:sym typeface="Helvetica Neue"/>
              </a:rPr>
              <a:t>passive tracking marker </a:t>
            </a:r>
          </a:p>
          <a:p>
            <a:r>
              <a:rPr lang="en-US" sz="2200" b="0" i="0" u="none" strike="noStrike" baseline="0" dirty="0" smtClean="0">
                <a:latin typeface="Helvetica Neue"/>
                <a:ea typeface="Helvetica Neue"/>
                <a:cs typeface="Helvetica Neue"/>
                <a:sym typeface="Helvetica Neue"/>
              </a:rPr>
              <a:t> control and tracking of the position and orientation of the instrument </a:t>
            </a:r>
          </a:p>
          <a:p>
            <a:r>
              <a:rPr lang="en-US" sz="2200" b="0" i="0" u="none" strike="noStrike" baseline="0" dirty="0" smtClean="0">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designed with internal cylindrical tunnels, which are aligned in vertical and 45°-orientation at three sides (= Z-shape).</a:t>
            </a:r>
            <a:endParaRPr lang="de-DE" dirty="0" smtClean="0"/>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A single image slice will show seven ellipses, the centroids are used for localizing the </a:t>
            </a:r>
            <a:r>
              <a:rPr lang="de-DE" sz="2200" b="0" i="0" u="none" strike="noStrike" baseline="0" dirty="0" smtClean="0">
                <a:latin typeface="Helvetica Neue"/>
                <a:ea typeface="Helvetica Neue"/>
                <a:cs typeface="Helvetica Neue"/>
                <a:sym typeface="Helvetica Neue"/>
              </a:rPr>
              <a:t>frame</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 The benefit from the Z-shaped marker design is that the full 6-DOF (DOF = degree of freedom) pose of the device can be extracted from the relationship of the dots that show up on the image. </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Our new marker concept uses the same design with the Z-shaped tunnels, but it is fully additively manufactured.</a:t>
            </a:r>
            <a:endParaRPr lang="de-DE" dirty="0"/>
          </a:p>
        </p:txBody>
      </p:sp>
    </p:spTree>
    <p:extLst>
      <p:ext uri="{BB962C8B-B14F-4D97-AF65-F5344CB8AC3E}">
        <p14:creationId xmlns:p14="http://schemas.microsoft.com/office/powerpoint/2010/main" val="666143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084155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6" indent="0" algn="just" defTabSz="457200" eaLnBrk="1" fontAlgn="auto" latinLnBrk="0" hangingPunct="1">
              <a:lnSpc>
                <a:spcPct val="117999"/>
              </a:lnSpc>
              <a:spcBef>
                <a:spcPts val="0"/>
              </a:spcBef>
              <a:spcAft>
                <a:spcPts val="0"/>
              </a:spcAft>
              <a:buClrTx/>
              <a:buSzTx/>
              <a:buFontTx/>
              <a:buNone/>
              <a:tabLst/>
              <a:defRPr/>
            </a:pPr>
            <a:r>
              <a:rPr lang="en-US" sz="2400" dirty="0" smtClean="0">
                <a:latin typeface="Calibri" pitchFamily="34" charset="0"/>
              </a:rPr>
              <a:t>Clear identification of the correct view of the marker</a:t>
            </a:r>
          </a:p>
          <a:p>
            <a:endParaRPr lang="en-US" sz="2200" dirty="0" smtClean="0">
              <a:effectLst/>
              <a:latin typeface="Helvetica Neue"/>
              <a:ea typeface="Helvetica Neue"/>
              <a:cs typeface="Helvetica Neue"/>
              <a:sym typeface="Helvetica Neue"/>
            </a:endParaRPr>
          </a:p>
          <a:p>
            <a:endParaRPr lang="en-US" sz="2200" dirty="0" smtClean="0">
              <a:effectLst/>
              <a:latin typeface="Helvetica Neue"/>
              <a:ea typeface="Helvetica Neue"/>
              <a:cs typeface="Helvetica Neue"/>
              <a:sym typeface="Helvetica Neue"/>
            </a:endParaRPr>
          </a:p>
          <a:p>
            <a:r>
              <a:rPr lang="en-US" sz="2200" dirty="0" smtClean="0">
                <a:effectLst/>
                <a:latin typeface="Helvetica Neue"/>
                <a:ea typeface="Helvetica Neue"/>
                <a:cs typeface="Helvetica Neue"/>
                <a:sym typeface="Helvetica Neue"/>
              </a:rPr>
              <a:t>Z-frame is </a:t>
            </a:r>
            <a:r>
              <a:rPr lang="en-US" sz="2200" b="0" i="0" u="none" strike="noStrike" baseline="0" dirty="0" smtClean="0">
                <a:effectLst/>
                <a:latin typeface="Helvetica Neue"/>
                <a:ea typeface="Helvetica Neue"/>
                <a:cs typeface="Helvetica Neue"/>
                <a:sym typeface="Helvetica Neue"/>
              </a:rPr>
              <a:t>a </a:t>
            </a:r>
            <a:r>
              <a:rPr lang="en-US" sz="2200" b="0" i="0" u="none" strike="noStrike" baseline="0" dirty="0" smtClean="0">
                <a:latin typeface="Helvetica Neue"/>
                <a:ea typeface="Helvetica Neue"/>
                <a:cs typeface="Helvetica Neue"/>
                <a:sym typeface="Helvetica Neue"/>
              </a:rPr>
              <a:t>passive tracking marker </a:t>
            </a:r>
          </a:p>
          <a:p>
            <a:r>
              <a:rPr lang="en-US" sz="2200" b="0" i="0" u="none" strike="noStrike" baseline="0" dirty="0" smtClean="0">
                <a:latin typeface="Helvetica Neue"/>
                <a:ea typeface="Helvetica Neue"/>
                <a:cs typeface="Helvetica Neue"/>
                <a:sym typeface="Helvetica Neue"/>
              </a:rPr>
              <a:t> control and tracking of the position and orientation of the instrument </a:t>
            </a:r>
          </a:p>
          <a:p>
            <a:r>
              <a:rPr lang="en-US" sz="2200" b="0" i="0" u="none" strike="noStrike" baseline="0" dirty="0" smtClean="0">
                <a:latin typeface="Helvetica Neue"/>
                <a:ea typeface="Helvetica Neue"/>
                <a:cs typeface="Helvetica Neue"/>
                <a:sym typeface="Helvetica Neue"/>
              </a:rPr>
              <a:t> </a:t>
            </a:r>
            <a:r>
              <a:rPr lang="en-US" sz="2200" dirty="0" smtClean="0">
                <a:effectLst/>
                <a:latin typeface="Helvetica Neue"/>
                <a:ea typeface="Helvetica Neue"/>
                <a:cs typeface="Helvetica Neue"/>
                <a:sym typeface="Helvetica Neue"/>
              </a:rPr>
              <a:t>designed with internal cylindrical tunnels, which are aligned in vertical and 45°-orientation at three sides (= Z-shape).</a:t>
            </a:r>
            <a:endParaRPr lang="de-DE" dirty="0" smtClean="0"/>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A single image slice will show seven ellipses, the centroids are used for localizing the </a:t>
            </a:r>
            <a:r>
              <a:rPr lang="de-DE" sz="2200" b="0" i="0" u="none" strike="noStrike" baseline="0" dirty="0" smtClean="0">
                <a:latin typeface="Helvetica Neue"/>
                <a:ea typeface="Helvetica Neue"/>
                <a:cs typeface="Helvetica Neue"/>
                <a:sym typeface="Helvetica Neue"/>
              </a:rPr>
              <a:t>frame</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 The benefit from the Z-shaped marker design is that the full 6-DOF (DOF = degree of freedom) pose of the device can be extracted from the relationship of the dots that show up on the image. </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Our new marker concept uses the same design with the Z-shaped tunnels, but it is fully additively manufactured.</a:t>
            </a:r>
            <a:endParaRPr lang="de-DE" dirty="0"/>
          </a:p>
        </p:txBody>
      </p:sp>
    </p:spTree>
    <p:extLst>
      <p:ext uri="{BB962C8B-B14F-4D97-AF65-F5344CB8AC3E}">
        <p14:creationId xmlns:p14="http://schemas.microsoft.com/office/powerpoint/2010/main" val="4041062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90554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589954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88564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b="0" i="0" dirty="0" smtClean="0">
                <a:effectLst/>
                <a:latin typeface="Helvetica Neue"/>
                <a:ea typeface="Helvetica Neue"/>
                <a:cs typeface="Helvetica Neue"/>
                <a:sym typeface="Helvetica Neue"/>
              </a:rPr>
              <a:t>Start with the </a:t>
            </a:r>
            <a:r>
              <a:rPr lang="en-US" sz="2200" b="0" i="0" u="none" strike="noStrike" dirty="0" err="1" smtClean="0">
                <a:effectLst/>
                <a:latin typeface="Helvetica Neue"/>
                <a:ea typeface="Helvetica Neue"/>
                <a:cs typeface="Helvetica Neue"/>
                <a:sym typeface="Helvetica Neue"/>
                <a:hlinkClick r:id="rId3"/>
              </a:rPr>
              <a:t>imageInputLayer</a:t>
            </a:r>
            <a:r>
              <a:rPr lang="en-US" sz="2200" b="0" i="0" dirty="0" smtClean="0">
                <a:effectLst/>
                <a:latin typeface="Helvetica Neue"/>
                <a:ea typeface="Helvetica Neue"/>
                <a:cs typeface="Helvetica Neue"/>
                <a:sym typeface="Helvetica Neue"/>
              </a:rPr>
              <a:t>, which defines the type and size of the input layer. For detection tasks, the CNN needs to analyze smaller sections of the image, so the input size must be similar in size to the smallest object in the data set.</a:t>
            </a:r>
          </a:p>
          <a:p>
            <a:r>
              <a:rPr lang="en-US" sz="2200" b="0" i="0" dirty="0" smtClean="0">
                <a:effectLst/>
                <a:latin typeface="Helvetica Neue"/>
                <a:ea typeface="Helvetica Neue"/>
                <a:cs typeface="Helvetica Neue"/>
                <a:sym typeface="Helvetica Neue"/>
              </a:rPr>
              <a:t>This input size is a balance between processing time and the amount of spatial detail the CNN needs to resolve.</a:t>
            </a:r>
          </a:p>
          <a:p>
            <a:r>
              <a:rPr lang="en-US" sz="2200" b="0" i="0" dirty="0" smtClean="0">
                <a:effectLst/>
                <a:latin typeface="Helvetica Neue"/>
                <a:ea typeface="Helvetica Neue"/>
                <a:cs typeface="Helvetica Neue"/>
                <a:sym typeface="Helvetica Neue"/>
              </a:rPr>
              <a:t/>
            </a:r>
            <a:br>
              <a:rPr lang="en-US" sz="2200" b="0" i="0" dirty="0" smtClean="0">
                <a:effectLst/>
                <a:latin typeface="Helvetica Neue"/>
                <a:ea typeface="Helvetica Neue"/>
                <a:cs typeface="Helvetica Neue"/>
                <a:sym typeface="Helvetica Neue"/>
              </a:rPr>
            </a:br>
            <a:r>
              <a:rPr lang="en-US" sz="2200" b="0" i="0" dirty="0" smtClean="0">
                <a:effectLst/>
                <a:latin typeface="Helvetica Neue"/>
                <a:ea typeface="Helvetica Neue"/>
                <a:cs typeface="Helvetica Neue"/>
                <a:sym typeface="Helvetica Neue"/>
              </a:rPr>
              <a:t>Next, define the middle layers of the network. The middle layers are made up of repeated blocks of </a:t>
            </a:r>
            <a:r>
              <a:rPr lang="en-US" sz="2200" b="0" i="0" u="none" strike="noStrike" dirty="0" smtClean="0">
                <a:effectLst/>
                <a:latin typeface="Helvetica Neue"/>
                <a:ea typeface="Helvetica Neue"/>
                <a:cs typeface="Helvetica Neue"/>
                <a:sym typeface="Helvetica Neue"/>
                <a:hlinkClick r:id="rId4"/>
              </a:rPr>
              <a:t>convolution2dLayer</a:t>
            </a:r>
            <a:r>
              <a:rPr lang="en-US" sz="2200" b="0" i="0" dirty="0" smtClean="0">
                <a:effectLst/>
                <a:latin typeface="Helvetica Neue"/>
                <a:ea typeface="Helvetica Neue"/>
                <a:cs typeface="Helvetica Neue"/>
                <a:sym typeface="Helvetica Neue"/>
              </a:rPr>
              <a:t>, </a:t>
            </a:r>
            <a:r>
              <a:rPr lang="en-US" sz="2200" b="0" i="0" u="none" strike="noStrike" dirty="0" err="1" smtClean="0">
                <a:effectLst/>
                <a:latin typeface="Helvetica Neue"/>
                <a:ea typeface="Helvetica Neue"/>
                <a:cs typeface="Helvetica Neue"/>
                <a:sym typeface="Helvetica Neue"/>
                <a:hlinkClick r:id="rId5"/>
              </a:rPr>
              <a:t>reluLayer</a:t>
            </a:r>
            <a:r>
              <a:rPr lang="en-US" sz="2200" b="0" i="0" dirty="0" smtClean="0">
                <a:effectLst/>
                <a:latin typeface="Helvetica Neue"/>
                <a:ea typeface="Helvetica Neue"/>
                <a:cs typeface="Helvetica Neue"/>
                <a:sym typeface="Helvetica Neue"/>
              </a:rPr>
              <a:t> (rectified linear units), and </a:t>
            </a:r>
            <a:r>
              <a:rPr lang="en-US" sz="2200" b="0" i="0" u="none" strike="noStrike" dirty="0" smtClean="0">
                <a:effectLst/>
                <a:latin typeface="Helvetica Neue"/>
                <a:ea typeface="Helvetica Neue"/>
                <a:cs typeface="Helvetica Neue"/>
                <a:sym typeface="Helvetica Neue"/>
                <a:hlinkClick r:id="rId6"/>
              </a:rPr>
              <a:t>maxPooling2dLayer</a:t>
            </a:r>
            <a:r>
              <a:rPr lang="en-US" sz="2200" b="0" i="0" dirty="0" smtClean="0">
                <a:effectLst/>
                <a:latin typeface="Helvetica Neue"/>
                <a:ea typeface="Helvetica Neue"/>
                <a:cs typeface="Helvetica Neue"/>
                <a:sym typeface="Helvetica Neue"/>
              </a:rPr>
              <a:t> layers. These layers form the core building blocks of convolutional neural networks.</a:t>
            </a:r>
          </a:p>
          <a:p>
            <a:endParaRPr lang="en-US" sz="2200" b="0" i="0" dirty="0" smtClean="0">
              <a:effectLst/>
              <a:latin typeface="Helvetica Neue"/>
              <a:sym typeface="Helvetica Neue"/>
            </a:endParaRPr>
          </a:p>
          <a:p>
            <a:endParaRPr lang="de-DE" dirty="0"/>
          </a:p>
        </p:txBody>
      </p:sp>
    </p:spTree>
    <p:extLst>
      <p:ext uri="{BB962C8B-B14F-4D97-AF65-F5344CB8AC3E}">
        <p14:creationId xmlns:p14="http://schemas.microsoft.com/office/powerpoint/2010/main" val="2007052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de-DE" dirty="0"/>
          </a:p>
        </p:txBody>
      </p:sp>
    </p:spTree>
    <p:extLst>
      <p:ext uri="{BB962C8B-B14F-4D97-AF65-F5344CB8AC3E}">
        <p14:creationId xmlns:p14="http://schemas.microsoft.com/office/powerpoint/2010/main" val="255300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2200" dirty="0" smtClean="0">
                <a:effectLst/>
                <a:latin typeface="Helvetica Neue"/>
                <a:ea typeface="Helvetica Neue"/>
                <a:cs typeface="Helvetica Neue"/>
                <a:sym typeface="Helvetica Neue"/>
              </a:rPr>
              <a:t>The main drawback of the linear filtering is that the details in the original image will be destroyed during reducing the noise. </a:t>
            </a:r>
          </a:p>
          <a:p>
            <a:r>
              <a:rPr lang="en-US" sz="2200" dirty="0" smtClean="0">
                <a:effectLst/>
                <a:latin typeface="Helvetica Neue"/>
                <a:ea typeface="Helvetica Neue"/>
                <a:cs typeface="Helvetica Neue"/>
                <a:sym typeface="Helvetica Neue"/>
              </a:rPr>
              <a:t>Anisotropic diffusion filtering proposed by </a:t>
            </a:r>
            <a:r>
              <a:rPr lang="en-US" sz="2200" dirty="0" err="1" smtClean="0">
                <a:effectLst/>
                <a:latin typeface="Helvetica Neue"/>
                <a:ea typeface="Helvetica Neue"/>
                <a:cs typeface="Helvetica Neue"/>
                <a:sym typeface="Helvetica Neue"/>
              </a:rPr>
              <a:t>Perona</a:t>
            </a:r>
            <a:r>
              <a:rPr lang="en-US" sz="2200" dirty="0" smtClean="0">
                <a:effectLst/>
                <a:latin typeface="Helvetica Neue"/>
                <a:ea typeface="Helvetica Neue"/>
                <a:cs typeface="Helvetica Neue"/>
                <a:sym typeface="Helvetica Neue"/>
              </a:rPr>
              <a:t> and Malic [reference] is a technique which reduces the image noise but preserves details and even enhances edges.</a:t>
            </a:r>
          </a:p>
          <a:p>
            <a:endParaRPr lang="en-US" sz="2200" b="0" i="0" u="none" strike="noStrike" baseline="0" dirty="0" smtClean="0">
              <a:latin typeface="Helvetica Neue"/>
              <a:ea typeface="Helvetica Neue"/>
              <a:cs typeface="Helvetica Neue"/>
              <a:sym typeface="Helvetica Neue"/>
            </a:endParaRPr>
          </a:p>
          <a:p>
            <a:r>
              <a:rPr lang="en-US" sz="2200" b="0" i="0" u="none" strike="noStrike" baseline="0" dirty="0" smtClean="0">
                <a:latin typeface="Helvetica Neue"/>
                <a:ea typeface="Helvetica Neue"/>
                <a:cs typeface="Helvetica Neue"/>
                <a:sym typeface="Helvetica Neue"/>
              </a:rPr>
              <a:t>Localization error: Localization error is defined as the Euclidean distance between the predicted marker location</a:t>
            </a:r>
            <a:r>
              <a:rPr lang="en-US" sz="2200" b="0" i="0" u="none" strike="noStrike" baseline="0" dirty="0" smtClean="0">
                <a:latin typeface="Helvetica Neue"/>
                <a:ea typeface="Helvetica Neue"/>
                <a:cs typeface="Helvetica Neue"/>
                <a:sym typeface="Helvetica Neue"/>
              </a:rPr>
              <a:t>, computed </a:t>
            </a:r>
            <a:r>
              <a:rPr lang="en-US" sz="2200" b="0" i="0" u="none" strike="noStrike" baseline="0" dirty="0" smtClean="0">
                <a:latin typeface="Helvetica Neue"/>
                <a:ea typeface="Helvetica Neue"/>
                <a:cs typeface="Helvetica Neue"/>
                <a:sym typeface="Helvetica Neue"/>
              </a:rPr>
              <a:t>from the z-frame registration,  and its true position as measured in the high-resolution MR images.</a:t>
            </a:r>
          </a:p>
          <a:p>
            <a:endParaRPr lang="de-DE" dirty="0"/>
          </a:p>
        </p:txBody>
      </p:sp>
    </p:spTree>
    <p:extLst>
      <p:ext uri="{BB962C8B-B14F-4D97-AF65-F5344CB8AC3E}">
        <p14:creationId xmlns:p14="http://schemas.microsoft.com/office/powerpoint/2010/main" val="4277686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8" name="Shape 8"/>
          <p:cNvSpPr/>
          <p:nvPr/>
        </p:nvSpPr>
        <p:spPr>
          <a:xfrm>
            <a:off x="5622351" y="101189"/>
            <a:ext cx="1760097"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600" b="1" u="sng">
                <a:latin typeface="Helvetica"/>
                <a:ea typeface="Helvetica"/>
                <a:cs typeface="Helvetica"/>
                <a:sym typeface="Helvetica"/>
              </a:defRPr>
            </a:lvl1pPr>
          </a:lstStyle>
          <a:p>
            <a:pPr lvl="0" algn="ctr" defTabSz="584200">
              <a:defRPr sz="1800"/>
            </a:pPr>
            <a:r>
              <a:rPr lang="de-DE" sz="1800" b="0" u="none" dirty="0" smtClean="0">
                <a:solidFill>
                  <a:schemeClr val="accent1">
                    <a:lumMod val="50000"/>
                  </a:schemeClr>
                </a:solidFill>
                <a:latin typeface="Calibri" panose="020F0502020204030204" pitchFamily="34" charset="0"/>
                <a:ea typeface="Helvetica"/>
                <a:cs typeface="Helvetica"/>
                <a:sym typeface="Helvetica Light"/>
              </a:rPr>
              <a:t>Robert Odenbach</a:t>
            </a:r>
          </a:p>
          <a:p>
            <a:pPr lvl="0" algn="ctr" defTabSz="584200">
              <a:defRPr sz="1800"/>
            </a:pPr>
            <a:r>
              <a:rPr lang="de-DE" sz="1800" b="0" u="none" dirty="0" err="1" smtClean="0">
                <a:solidFill>
                  <a:schemeClr val="accent1">
                    <a:lumMod val="50000"/>
                  </a:schemeClr>
                </a:solidFill>
                <a:latin typeface="Calibri" panose="020F0502020204030204" pitchFamily="34" charset="0"/>
                <a:ea typeface="Helvetica"/>
                <a:cs typeface="Helvetica"/>
                <a:sym typeface="Helvetica Light"/>
              </a:rPr>
              <a:t>February</a:t>
            </a:r>
            <a:r>
              <a:rPr lang="de-DE" sz="1800" b="0" u="none" dirty="0" smtClean="0">
                <a:solidFill>
                  <a:schemeClr val="accent1">
                    <a:lumMod val="50000"/>
                  </a:schemeClr>
                </a:solidFill>
                <a:latin typeface="Calibri" panose="020F0502020204030204" pitchFamily="34" charset="0"/>
                <a:ea typeface="Helvetica"/>
                <a:cs typeface="Helvetica"/>
                <a:sym typeface="Helvetica Light"/>
              </a:rPr>
              <a:t> 2017</a:t>
            </a:r>
            <a:r>
              <a:rPr sz="1800" b="0" u="none" dirty="0" smtClean="0">
                <a:solidFill>
                  <a:schemeClr val="accent1">
                    <a:lumMod val="50000"/>
                  </a:schemeClr>
                </a:solidFill>
                <a:latin typeface="Calibri" panose="020F0502020204030204" pitchFamily="34" charset="0"/>
                <a:ea typeface="Helvetica"/>
                <a:cs typeface="Helvetica"/>
                <a:sym typeface="Helvetica Light"/>
              </a:rPr>
              <a:t> </a:t>
            </a:r>
            <a:endParaRPr sz="1800" b="0" u="none" dirty="0">
              <a:solidFill>
                <a:schemeClr val="accent1">
                  <a:lumMod val="50000"/>
                </a:schemeClr>
              </a:solidFill>
              <a:latin typeface="Calibri" panose="020F0502020204030204" pitchFamily="34" charset="0"/>
              <a:ea typeface="Helvetica"/>
              <a:cs typeface="Helvetica"/>
              <a:sym typeface="Helvetica Light"/>
            </a:endParaRPr>
          </a:p>
        </p:txBody>
      </p:sp>
      <p:sp>
        <p:nvSpPr>
          <p:cNvPr id="10" name="Shape 10"/>
          <p:cNvSpPr/>
          <p:nvPr/>
        </p:nvSpPr>
        <p:spPr>
          <a:xfrm>
            <a:off x="-19150" y="1348407"/>
            <a:ext cx="13043099" cy="1"/>
          </a:xfrm>
          <a:prstGeom prst="line">
            <a:avLst/>
          </a:prstGeom>
          <a:ln w="25400">
            <a:solidFill>
              <a:srgbClr val="92D050"/>
            </a:solidFill>
            <a:miter lim="400000"/>
          </a:ln>
        </p:spPr>
        <p:txBody>
          <a:bodyPr lIns="50800" tIns="50800" rIns="50800" bIns="50800" anchor="ctr"/>
          <a:lstStyle/>
          <a:p>
            <a:pPr lvl="0">
              <a:defRPr sz="2400"/>
            </a:pPr>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7704" y="127344"/>
            <a:ext cx="2952328" cy="1023984"/>
          </a:xfrm>
          <a:prstGeom prst="rect">
            <a:avLst/>
          </a:prstGeom>
        </p:spPr>
      </p:pic>
      <p:pic>
        <p:nvPicPr>
          <p:cNvPr id="9" name="Picture 2" descr="D:\INKA\Bilder INKA\LOGO\RZ_InKa_Logo_4C 15x5.jp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679180" y="124273"/>
            <a:ext cx="2159924" cy="864096"/>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a:off x="4774208" y="0"/>
            <a:ext cx="3384376" cy="988368"/>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de-DE" sz="24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feld 10"/>
          <p:cNvSpPr txBox="1"/>
          <p:nvPr userDrawn="1"/>
        </p:nvSpPr>
        <p:spPr>
          <a:xfrm>
            <a:off x="10462840" y="968817"/>
            <a:ext cx="2376264" cy="37959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lang="de-DE" sz="1800" b="0" u="none" dirty="0" smtClean="0">
                <a:solidFill>
                  <a:schemeClr val="accent1">
                    <a:lumMod val="50000"/>
                  </a:schemeClr>
                </a:solidFill>
                <a:latin typeface="Calibri" panose="020F0502020204030204" pitchFamily="34" charset="0"/>
                <a:ea typeface="Helvetica"/>
                <a:cs typeface="Helvetica"/>
                <a:sym typeface="Helvetica Light"/>
              </a:rPr>
              <a:t>Folie </a:t>
            </a:r>
            <a:fld id="{B4BA70AB-DA64-4548-9935-48EA5FA099EE}" type="slidenum">
              <a:rPr lang="de-DE" sz="1800" b="0" u="none" smtClean="0">
                <a:solidFill>
                  <a:schemeClr val="accent1">
                    <a:lumMod val="50000"/>
                  </a:schemeClr>
                </a:solidFill>
                <a:latin typeface="Calibri" panose="020F0502020204030204" pitchFamily="34" charset="0"/>
                <a:ea typeface="Helvetica"/>
                <a:cs typeface="Helvetica"/>
                <a:sym typeface="Helvetica Light"/>
              </a:rPr>
              <a:pPr marL="0" marR="0" indent="0" algn="r" defTabSz="584200" rtl="0" fontAlgn="auto" latinLnBrk="1" hangingPunct="0">
                <a:lnSpc>
                  <a:spcPct val="100000"/>
                </a:lnSpc>
                <a:spcBef>
                  <a:spcPts val="0"/>
                </a:spcBef>
                <a:spcAft>
                  <a:spcPts val="0"/>
                </a:spcAft>
                <a:buClrTx/>
                <a:buSzTx/>
                <a:buFontTx/>
                <a:buNone/>
                <a:tabLst/>
              </a:pPr>
              <a:t>‹#›</a:t>
            </a:fld>
            <a:endParaRPr lang="de-DE" sz="1800" b="0" u="none" dirty="0">
              <a:solidFill>
                <a:schemeClr val="accent1">
                  <a:lumMod val="50000"/>
                </a:schemeClr>
              </a:solidFill>
              <a:latin typeface="Calibri" panose="020F0502020204030204" pitchFamily="34" charset="0"/>
              <a:ea typeface="Helvetica"/>
              <a:cs typeface="Helvetica"/>
              <a:sym typeface="Helvetica Light"/>
            </a:endParaRPr>
          </a:p>
        </p:txBody>
      </p:sp>
    </p:spTree>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pPr lvl="0">
              <a:defRPr sz="1800"/>
            </a:pPr>
            <a:r>
              <a:rPr sz="8000"/>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2" name="Shape 22"/>
          <p:cNvSpPr>
            <a:spLocks noGrp="1"/>
          </p:cNvSpPr>
          <p:nvPr>
            <p:ph type="title"/>
          </p:nvPr>
        </p:nvSpPr>
        <p:spPr>
          <a:prstGeom prst="rect">
            <a:avLst/>
          </a:prstGeom>
        </p:spPr>
        <p:txBody>
          <a:bodyPr/>
          <a:lstStyle/>
          <a:p>
            <a:pPr lvl="0">
              <a:defRPr sz="1800"/>
            </a:pPr>
            <a:r>
              <a:rPr sz="8000"/>
              <a:t>Title Text</a:t>
            </a:r>
          </a:p>
        </p:txBody>
      </p:sp>
      <p:sp>
        <p:nvSpPr>
          <p:cNvPr id="23" name="Shape 23"/>
          <p:cNvSpPr>
            <a:spLocks noGrp="1"/>
          </p:cNvSpPr>
          <p:nvPr>
            <p:ph type="body" idx="1"/>
          </p:nvPr>
        </p:nvSpPr>
        <p:spPr>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5" name="Shape 25"/>
          <p:cNvSpPr>
            <a:spLocks noGrp="1"/>
          </p:cNvSpPr>
          <p:nvPr>
            <p:ph type="title"/>
          </p:nvPr>
        </p:nvSpPr>
        <p:spPr>
          <a:prstGeom prst="rect">
            <a:avLst/>
          </a:prstGeom>
        </p:spPr>
        <p:txBody>
          <a:bodyPr/>
          <a:lstStyle/>
          <a:p>
            <a:pPr lvl="0">
              <a:defRPr sz="1800"/>
            </a:pPr>
            <a:r>
              <a:rPr sz="8000"/>
              <a:t>Title Text</a:t>
            </a:r>
          </a:p>
        </p:txBody>
      </p:sp>
      <p:sp>
        <p:nvSpPr>
          <p:cNvPr id="26" name="Shape 26"/>
          <p:cNvSpPr>
            <a:spLocks noGrp="1"/>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8" name="Shape 28"/>
          <p:cNvSpPr>
            <a:spLocks noGrp="1"/>
          </p:cNvSpPr>
          <p:nvPr>
            <p:ph type="body" idx="1"/>
          </p:nvPr>
        </p:nvSpPr>
        <p:spPr>
          <a:xfrm>
            <a:off x="952500" y="1270000"/>
            <a:ext cx="11099800" cy="7213600"/>
          </a:xfrm>
          <a:prstGeom prst="rect">
            <a:avLst/>
          </a:prstGeom>
        </p:spPr>
        <p:txBody>
          <a:bodyPr/>
          <a:lstStyle/>
          <a:p>
            <a:pPr lvl="0">
              <a:defRPr sz="1800"/>
            </a:pPr>
            <a:r>
              <a:rPr sz="3600"/>
              <a:t>Body Level One</a:t>
            </a:r>
          </a:p>
          <a:p>
            <a:pPr lvl="1">
              <a:defRPr sz="1800"/>
            </a:pPr>
            <a:r>
              <a:rPr sz="3600"/>
              <a:t>Body Level Two</a:t>
            </a:r>
          </a:p>
          <a:p>
            <a:pPr lvl="2">
              <a:defRPr sz="1800"/>
            </a:pPr>
            <a:r>
              <a:rPr sz="3600"/>
              <a:t>Body Level Three</a:t>
            </a:r>
          </a:p>
          <a:p>
            <a:pPr lvl="3">
              <a:defRPr sz="1800"/>
            </a:pPr>
            <a:r>
              <a:rPr sz="3600"/>
              <a:t>Body Level Four</a:t>
            </a:r>
          </a:p>
          <a:p>
            <a:pPr lvl="4">
              <a:defRPr sz="1800"/>
            </a:pPr>
            <a:r>
              <a:rPr sz="3600"/>
              <a:t>Body Level Five</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951097" y="988368"/>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8000" dirty="0"/>
              <a:t>Title Text</a:t>
            </a:r>
          </a:p>
        </p:txBody>
      </p:sp>
      <p:sp>
        <p:nvSpPr>
          <p:cNvPr id="3" name="Shape 3"/>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normAutofit/>
          </a:bodyPr>
          <a:lstStyle/>
          <a:p>
            <a:pPr lvl="0">
              <a:defRPr sz="1800"/>
            </a:pPr>
            <a:r>
              <a:rPr sz="3600" dirty="0"/>
              <a:t>Body Level One</a:t>
            </a:r>
          </a:p>
          <a:p>
            <a:pPr lvl="1">
              <a:defRPr sz="1800"/>
            </a:pPr>
            <a:r>
              <a:rPr sz="3600" dirty="0"/>
              <a:t>Body Level Two</a:t>
            </a:r>
          </a:p>
          <a:p>
            <a:pPr lvl="2">
              <a:defRPr sz="1800"/>
            </a:pPr>
            <a:r>
              <a:rPr sz="3600" dirty="0"/>
              <a:t>Body Level Three</a:t>
            </a:r>
          </a:p>
          <a:p>
            <a:pPr lvl="3">
              <a:defRPr sz="1800"/>
            </a:pPr>
            <a:r>
              <a:rPr sz="3600" dirty="0"/>
              <a:t>Body Level Four</a:t>
            </a:r>
          </a:p>
          <a:p>
            <a:pPr lvl="4">
              <a:defRPr sz="1800"/>
            </a:pPr>
            <a:r>
              <a:rPr sz="3600"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transition spd="med"/>
  <p:timing>
    <p:tnLst>
      <p:par>
        <p:cTn id="1" dur="indefinite" restart="never" nodeType="tmRoot"/>
      </p:par>
    </p:tnLst>
  </p:timing>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JP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0.jpeg"/><Relationship Id="rId5" Type="http://schemas.openxmlformats.org/officeDocument/2006/relationships/image" Target="../media/image6.jp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3.png"/><Relationship Id="rId7"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image" Target="../media/image14.JPG"/><Relationship Id="rId4" Type="http://schemas.microsoft.com/office/2007/relationships/hdphoto" Target="../media/hdphoto5.wdp"/><Relationship Id="rId9" Type="http://schemas.openxmlformats.org/officeDocument/2006/relationships/image" Target="../media/image18.JPG"/></Relationships>
</file>

<file path=ppt/slides/_rels/slide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20.png"/><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4.jp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9.wdp"/><Relationship Id="rId11" Type="http://schemas.openxmlformats.org/officeDocument/2006/relationships/image" Target="../media/image29.jpg"/><Relationship Id="rId5" Type="http://schemas.openxmlformats.org/officeDocument/2006/relationships/image" Target="../media/image26.png"/><Relationship Id="rId10" Type="http://schemas.microsoft.com/office/2007/relationships/hdphoto" Target="../media/hdphoto11.wdp"/><Relationship Id="rId4" Type="http://schemas.openxmlformats.org/officeDocument/2006/relationships/image" Target="../media/image25.jp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3" Type="http://schemas.openxmlformats.org/officeDocument/2006/relationships/hyperlink" Target="matlab"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0" y="795280"/>
            <a:ext cx="13004800" cy="856644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endParaRPr lang="en-US" sz="4000" b="1" dirty="0" smtClean="0">
              <a:latin typeface="Calibri" panose="020F0502020204030204" pitchFamily="34" charset="0"/>
              <a:cs typeface="Calibri" panose="020F0502020204030204" pitchFamily="34" charset="0"/>
            </a:endParaRPr>
          </a:p>
          <a:p>
            <a:endParaRPr lang="en-US" sz="4000" b="1" dirty="0">
              <a:latin typeface="Calibri" panose="020F0502020204030204" pitchFamily="34" charset="0"/>
              <a:cs typeface="Calibri" panose="020F0502020204030204" pitchFamily="34" charset="0"/>
            </a:endParaRPr>
          </a:p>
          <a:p>
            <a:r>
              <a:rPr lang="en-US" sz="4000" b="1" dirty="0" smtClean="0">
                <a:latin typeface="Calibri" panose="020F0502020204030204" pitchFamily="34" charset="0"/>
                <a:cs typeface="Calibri" panose="020F0502020204030204" pitchFamily="34" charset="0"/>
              </a:rPr>
              <a:t>Characterization </a:t>
            </a:r>
            <a:r>
              <a:rPr lang="en-US" sz="4000" b="1" dirty="0">
                <a:latin typeface="Calibri" panose="020F0502020204030204" pitchFamily="34" charset="0"/>
                <a:cs typeface="Calibri" panose="020F0502020204030204" pitchFamily="34" charset="0"/>
              </a:rPr>
              <a:t>and automated alignment detection of an additively manufactured Z-frame marker to process signals for robotic control in interventional </a:t>
            </a:r>
            <a:r>
              <a:rPr lang="en-US" sz="4000" b="1" dirty="0" smtClean="0">
                <a:latin typeface="Calibri" panose="020F0502020204030204" pitchFamily="34" charset="0"/>
                <a:cs typeface="Calibri" panose="020F0502020204030204" pitchFamily="34" charset="0"/>
              </a:rPr>
              <a:t>MRI</a:t>
            </a:r>
            <a:endParaRPr lang="en-US" sz="4000" dirty="0">
              <a:latin typeface="Calibri" panose="020F0502020204030204" pitchFamily="34" charset="0"/>
              <a:cs typeface="Calibri" panose="020F0502020204030204" pitchFamily="34" charset="0"/>
            </a:endParaRPr>
          </a:p>
          <a:p>
            <a:pPr lvl="0">
              <a:defRPr sz="1800"/>
            </a:pPr>
            <a:endParaRPr lang="de-DE" sz="2600" b="1" dirty="0">
              <a:latin typeface="Calibri" panose="020F0502020204030204" pitchFamily="34" charset="0"/>
              <a:cs typeface="Calibri" panose="020F0502020204030204" pitchFamily="34" charset="0"/>
              <a:sym typeface="Helvetica"/>
            </a:endParaRPr>
          </a:p>
          <a:p>
            <a:pPr lvl="0">
              <a:defRPr sz="1800"/>
            </a:pPr>
            <a:endParaRPr lang="de-DE" sz="3200" b="1" dirty="0" smtClean="0">
              <a:latin typeface="Calibri" panose="020F0502020204030204" pitchFamily="34" charset="0"/>
              <a:cs typeface="Calibri" panose="020F0502020204030204" pitchFamily="34" charset="0"/>
              <a:sym typeface="Helvetica"/>
            </a:endParaRPr>
          </a:p>
          <a:p>
            <a:pPr lvl="0">
              <a:defRPr sz="1800"/>
            </a:pPr>
            <a:r>
              <a:rPr lang="de-DE" sz="3200" b="1" dirty="0" smtClean="0">
                <a:latin typeface="Calibri" panose="020F0502020204030204" pitchFamily="34" charset="0"/>
                <a:cs typeface="Calibri" panose="020F0502020204030204" pitchFamily="34" charset="0"/>
                <a:sym typeface="Helvetica"/>
              </a:rPr>
              <a:t>Parisa Parsanejad</a:t>
            </a:r>
          </a:p>
          <a:p>
            <a:pPr lvl="0" rtl="0">
              <a:defRPr sz="1800"/>
            </a:pPr>
            <a:r>
              <a:rPr lang="de-DE" sz="2600" dirty="0" smtClean="0">
                <a:latin typeface="Calibri" panose="020F0502020204030204" pitchFamily="34" charset="0"/>
                <a:cs typeface="Calibri" panose="020F0502020204030204" pitchFamily="34" charset="0"/>
                <a:sym typeface="Helvetica"/>
              </a:rPr>
              <a:t>Parisa.parsanejad@yahoo.com</a:t>
            </a:r>
          </a:p>
          <a:p>
            <a:pPr lvl="0">
              <a:defRPr sz="1800"/>
            </a:pPr>
            <a:endParaRPr lang="de-DE" sz="2600" dirty="0" smtClean="0">
              <a:latin typeface="Calibri" panose="020F0502020204030204" pitchFamily="34" charset="0"/>
              <a:cs typeface="Calibri" panose="020F0502020204030204" pitchFamily="34" charset="0"/>
              <a:sym typeface="Helvetica"/>
            </a:endParaRPr>
          </a:p>
          <a:p>
            <a:pPr lvl="0">
              <a:defRPr sz="1800"/>
            </a:pPr>
            <a:r>
              <a:rPr lang="de-DE" sz="2600" dirty="0" smtClean="0">
                <a:latin typeface="Calibri" panose="020F0502020204030204" pitchFamily="34" charset="0"/>
                <a:cs typeface="Calibri" panose="020F0502020204030204" pitchFamily="34" charset="0"/>
                <a:sym typeface="Helvetica"/>
              </a:rPr>
              <a:t>Medical Systems Engineering</a:t>
            </a:r>
          </a:p>
          <a:p>
            <a:pPr lvl="0" algn="l">
              <a:defRPr sz="1800"/>
            </a:pPr>
            <a:endParaRPr lang="de-DE" sz="2600" b="1" dirty="0" smtClean="0">
              <a:latin typeface="Calibri" panose="020F0502020204030204" pitchFamily="34" charset="0"/>
              <a:cs typeface="Calibri" panose="020F0502020204030204" pitchFamily="34" charset="0"/>
              <a:sym typeface="Helvetica"/>
            </a:endParaRPr>
          </a:p>
          <a:p>
            <a:pPr lvl="0" algn="l">
              <a:defRPr sz="1800"/>
            </a:pPr>
            <a:r>
              <a:rPr lang="de-DE" sz="2600" b="1" dirty="0" smtClean="0">
                <a:latin typeface="Calibri" panose="020F0502020204030204" pitchFamily="34" charset="0"/>
                <a:cs typeface="Calibri" panose="020F0502020204030204" pitchFamily="34" charset="0"/>
                <a:sym typeface="Helvetica"/>
              </a:rPr>
              <a:t> </a:t>
            </a:r>
          </a:p>
          <a:p>
            <a:pPr lvl="0" algn="l">
              <a:defRPr sz="1800"/>
            </a:pPr>
            <a:r>
              <a:rPr lang="de-DE" sz="2600" b="1" dirty="0" smtClean="0">
                <a:latin typeface="Calibri" panose="020F0502020204030204" pitchFamily="34" charset="0"/>
                <a:cs typeface="Calibri" panose="020F0502020204030204" pitchFamily="34" charset="0"/>
                <a:sym typeface="Helvetica"/>
              </a:rPr>
              <a:t> Supervisors</a:t>
            </a:r>
            <a:r>
              <a:rPr lang="de-DE" sz="2600" b="1" dirty="0">
                <a:latin typeface="Calibri" panose="020F0502020204030204" pitchFamily="34" charset="0"/>
                <a:cs typeface="Calibri" panose="020F0502020204030204" pitchFamily="34" charset="0"/>
                <a:sym typeface="Helvetica"/>
              </a:rPr>
              <a:t>: </a:t>
            </a:r>
            <a:r>
              <a:rPr lang="de-DE" sz="2600" b="1" dirty="0" smtClean="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Prof</a:t>
            </a:r>
            <a:r>
              <a:rPr lang="de-DE" sz="2600" dirty="0">
                <a:latin typeface="Calibri" panose="020F0502020204030204" pitchFamily="34" charset="0"/>
                <a:cs typeface="Calibri" panose="020F0502020204030204" pitchFamily="34" charset="0"/>
                <a:sym typeface="Helvetica"/>
              </a:rPr>
              <a:t>. Dr. Michael Friebe</a:t>
            </a:r>
          </a:p>
          <a:p>
            <a:pPr lvl="0" algn="l">
              <a:defRPr sz="1800"/>
            </a:pPr>
            <a:endParaRPr lang="de-DE" sz="2600" dirty="0">
              <a:latin typeface="Calibri" panose="020F0502020204030204" pitchFamily="34" charset="0"/>
              <a:cs typeface="Calibri" panose="020F0502020204030204" pitchFamily="34" charset="0"/>
              <a:sym typeface="Helvetica"/>
            </a:endParaRP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     M</a:t>
            </a:r>
            <a:r>
              <a:rPr lang="de-DE" sz="2600" dirty="0">
                <a:latin typeface="Calibri" panose="020F0502020204030204" pitchFamily="34" charset="0"/>
                <a:cs typeface="Calibri" panose="020F0502020204030204" pitchFamily="34" charset="0"/>
                <a:sym typeface="Helvetica"/>
              </a:rPr>
              <a:t>. Sc. Robert </a:t>
            </a:r>
            <a:r>
              <a:rPr lang="de-DE" sz="2600" dirty="0" smtClean="0">
                <a:latin typeface="Calibri" panose="020F0502020204030204" pitchFamily="34" charset="0"/>
                <a:cs typeface="Calibri" panose="020F0502020204030204" pitchFamily="34" charset="0"/>
                <a:sym typeface="Helvetica"/>
              </a:rPr>
              <a:t>Odenbach</a:t>
            </a: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			</a:t>
            </a:r>
          </a:p>
          <a:p>
            <a:pPr lvl="0" algn="l">
              <a:defRPr sz="1800"/>
            </a:pPr>
            <a:r>
              <a:rPr lang="de-DE" sz="2600" dirty="0">
                <a:latin typeface="Calibri" panose="020F0502020204030204" pitchFamily="34" charset="0"/>
                <a:cs typeface="Calibri" panose="020F0502020204030204" pitchFamily="34" charset="0"/>
                <a:sym typeface="Helvetica"/>
              </a:rPr>
              <a:t>	</a:t>
            </a:r>
            <a:r>
              <a:rPr lang="de-DE" sz="2600" dirty="0" smtClean="0">
                <a:latin typeface="Calibri" panose="020F0502020204030204" pitchFamily="34" charset="0"/>
                <a:cs typeface="Calibri" panose="020F0502020204030204" pitchFamily="34" charset="0"/>
                <a:sym typeface="Helvetica"/>
              </a:rPr>
              <a:t>		     </a:t>
            </a:r>
            <a:endParaRPr lang="de-DE" sz="2600" dirty="0">
              <a:latin typeface="Calibri" panose="020F0502020204030204" pitchFamily="34" charset="0"/>
              <a:cs typeface="Calibri" panose="020F0502020204030204" pitchFamily="34" charset="0"/>
              <a:sym typeface="Helvetica"/>
            </a:endParaRPr>
          </a:p>
        </p:txBody>
      </p:sp>
      <p:sp>
        <p:nvSpPr>
          <p:cNvPr id="4" name="Shape 36"/>
          <p:cNvSpPr/>
          <p:nvPr/>
        </p:nvSpPr>
        <p:spPr>
          <a:xfrm>
            <a:off x="11926" y="8981256"/>
            <a:ext cx="13004800" cy="764312"/>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lvl="0">
              <a:defRPr sz="1800"/>
            </a:pPr>
            <a:r>
              <a:rPr lang="de-DE" sz="2600" dirty="0" smtClean="0">
                <a:latin typeface="Calibri" panose="020F0502020204030204" pitchFamily="34" charset="0"/>
                <a:cs typeface="Helvetica"/>
                <a:sym typeface="Helvetica"/>
              </a:rPr>
              <a:t>07.06. 2018</a:t>
            </a:r>
          </a:p>
          <a:p>
            <a:pPr lvl="0">
              <a:defRPr sz="1800"/>
            </a:pPr>
            <a:endParaRPr sz="1700" dirty="0">
              <a:latin typeface="Calibri" panose="020F0502020204030204" pitchFamily="34" charset="0"/>
            </a:endParaRPr>
          </a:p>
        </p:txBody>
      </p:sp>
      <p:sp>
        <p:nvSpPr>
          <p:cNvPr id="3" name="Rechteck 2"/>
          <p:cNvSpPr/>
          <p:nvPr/>
        </p:nvSpPr>
        <p:spPr>
          <a:xfrm>
            <a:off x="12119024" y="1031732"/>
            <a:ext cx="936104" cy="288032"/>
          </a:xfrm>
          <a:prstGeom prst="rect">
            <a:avLst/>
          </a:prstGeom>
          <a:solidFill>
            <a:schemeClr val="bg1"/>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de-DE"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7" name="Picture 6"/>
          <p:cNvPicPr>
            <a:picLocks noChangeAspect="1"/>
          </p:cNvPicPr>
          <p:nvPr/>
        </p:nvPicPr>
        <p:blipFill rotWithShape="1">
          <a:blip r:embed="rId2" cstate="print">
            <a:extLst>
              <a:ext uri="{BEBA8EAE-BF5A-486C-A8C5-ECC9F3942E4B}">
                <a14:imgProps xmlns:a14="http://schemas.microsoft.com/office/drawing/2010/main">
                  <a14:imgLayer r:embed="rId3">
                    <a14:imgEffect>
                      <a14:artisticGlowDiffused/>
                    </a14:imgEffect>
                    <a14:imgEffect>
                      <a14:colorTemperature colorTemp="8800"/>
                    </a14:imgEffect>
                    <a14:imgEffect>
                      <a14:brightnessContrast bright="20000" contrast="-20000"/>
                    </a14:imgEffect>
                  </a14:imgLayer>
                </a14:imgProps>
              </a:ext>
              <a:ext uri="{28A0092B-C50C-407E-A947-70E740481C1C}">
                <a14:useLocalDpi xmlns:a14="http://schemas.microsoft.com/office/drawing/2010/main" val="0"/>
              </a:ext>
            </a:extLst>
          </a:blip>
          <a:srcRect l="51107" t="16532" r="9026" b="14563"/>
          <a:stretch/>
        </p:blipFill>
        <p:spPr>
          <a:xfrm rot="1025303" flipH="1">
            <a:off x="8615510" y="5282278"/>
            <a:ext cx="4379738" cy="4258079"/>
          </a:xfrm>
          <a:prstGeom prst="rect">
            <a:avLst/>
          </a:prstGeom>
          <a:ln>
            <a:noFill/>
          </a:ln>
          <a:effectLst>
            <a:softEdge rad="317500"/>
          </a:effectLst>
        </p:spPr>
      </p:pic>
    </p:spTree>
    <p:extLst>
      <p:ext uri="{BB962C8B-B14F-4D97-AF65-F5344CB8AC3E}">
        <p14:creationId xmlns:p14="http://schemas.microsoft.com/office/powerpoint/2010/main" val="652140702"/>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10814" y="1343336"/>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Image pre-processing</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35" name="Group 34"/>
          <p:cNvGrpSpPr/>
          <p:nvPr/>
        </p:nvGrpSpPr>
        <p:grpSpPr>
          <a:xfrm>
            <a:off x="4846216" y="2260942"/>
            <a:ext cx="2808312" cy="887666"/>
            <a:chOff x="4918224" y="2987514"/>
            <a:chExt cx="2808312" cy="887666"/>
          </a:xfrm>
        </p:grpSpPr>
        <p:sp>
          <p:nvSpPr>
            <p:cNvPr id="3" name="Rectangle 2"/>
            <p:cNvSpPr/>
            <p:nvPr/>
          </p:nvSpPr>
          <p:spPr>
            <a:xfrm>
              <a:off x="4918224" y="3033924"/>
              <a:ext cx="2808312" cy="841256"/>
            </a:xfrm>
            <a:prstGeom prst="rect">
              <a:avLst/>
            </a:prstGeom>
            <a:solidFill>
              <a:srgbClr val="D2EBB7"/>
            </a:solidFill>
            <a:ln w="1270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rgbClr val="FFFFFF"/>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Calibri" panose="020F0502020204030204" pitchFamily="34" charset="0"/>
                <a:cs typeface="Calibri" panose="020F0502020204030204" pitchFamily="34" charset="0"/>
                <a:sym typeface="Helvetica Light"/>
              </a:endParaRPr>
            </a:p>
          </p:txBody>
        </p:sp>
        <p:sp>
          <p:nvSpPr>
            <p:cNvPr id="20" name="TextBox 19"/>
            <p:cNvSpPr txBox="1"/>
            <p:nvPr/>
          </p:nvSpPr>
          <p:spPr>
            <a:xfrm>
              <a:off x="5339382" y="298751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grpSp>
      <p:sp>
        <p:nvSpPr>
          <p:cNvPr id="30" name="Rectangular Callout 29"/>
          <p:cNvSpPr/>
          <p:nvPr/>
        </p:nvSpPr>
        <p:spPr>
          <a:xfrm rot="16200000">
            <a:off x="372550" y="2326743"/>
            <a:ext cx="4297680" cy="4114800"/>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ln w="38100">
            <a:solidFill>
              <a:srgbClr val="FFC000"/>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dirty="0">
                <a:latin typeface="Calibri" pitchFamily="34" charset="0"/>
              </a:rPr>
              <a:t>2D Gaussian 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 0.7327</a:t>
            </a:r>
          </a:p>
          <a:p>
            <a:pPr lvl="8" indent="0" algn="just">
              <a:buSzPct val="75000"/>
              <a:defRPr sz="1800"/>
            </a:pPr>
            <a:endParaRPr lang="en-US" sz="2400" dirty="0">
              <a:latin typeface="Calibri" pitchFamily="34" charset="0"/>
            </a:endParaRPr>
          </a:p>
          <a:p>
            <a:pPr marL="444500" lvl="8" indent="-444500" algn="just">
              <a:buSzPct val="75000"/>
              <a:buFont typeface="Arial" panose="020B0604020202020204" pitchFamily="34" charset="0"/>
              <a:buChar char="•"/>
              <a:defRPr sz="1800"/>
            </a:pPr>
            <a:r>
              <a:rPr lang="en-US" sz="2400" dirty="0">
                <a:latin typeface="Calibri" pitchFamily="34" charset="0"/>
              </a:rPr>
              <a:t>Anisotropic diffusion</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a:p>
            <a:pPr lvl="8" indent="0" algn="just">
              <a:buSzPct val="75000"/>
              <a:defRPr sz="1800"/>
            </a:pPr>
            <a:endParaRPr lang="en-US" sz="2400" dirty="0">
              <a:latin typeface="Calibri" panose="020F0502020204030204" pitchFamily="34" charset="0"/>
              <a:cs typeface="Calibri" panose="020F0502020204030204" pitchFamily="34" charset="0"/>
            </a:endParaRPr>
          </a:p>
          <a:p>
            <a:pPr marL="444500" lvl="8" indent="-444500" algn="just">
              <a:buSzPct val="75000"/>
              <a:buFont typeface="Arial" panose="020B0604020202020204" pitchFamily="34" charset="0"/>
              <a:buChar char="•"/>
              <a:defRPr sz="1800"/>
            </a:pPr>
            <a:r>
              <a:rPr lang="en-US" sz="2400" dirty="0">
                <a:latin typeface="Calibri" panose="020F0502020204030204" pitchFamily="34" charset="0"/>
                <a:cs typeface="Calibri" panose="020F0502020204030204" pitchFamily="34" charset="0"/>
              </a:rPr>
              <a:t>Median 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p:txBody>
      </p:sp>
      <p:grpSp>
        <p:nvGrpSpPr>
          <p:cNvPr id="45" name="Group 44"/>
          <p:cNvGrpSpPr/>
          <p:nvPr/>
        </p:nvGrpSpPr>
        <p:grpSpPr>
          <a:xfrm>
            <a:off x="4630192" y="3328099"/>
            <a:ext cx="7992888" cy="3139693"/>
            <a:chOff x="4630192" y="3328099"/>
            <a:chExt cx="7992888" cy="3139693"/>
          </a:xfrm>
        </p:grpSpPr>
        <p:sp>
          <p:nvSpPr>
            <p:cNvPr id="28" name="Rectangular Callout 27"/>
            <p:cNvSpPr/>
            <p:nvPr/>
          </p:nvSpPr>
          <p:spPr>
            <a:xfrm rot="5400000">
              <a:off x="7067338" y="912050"/>
              <a:ext cx="3118596" cy="7992888"/>
            </a:xfrm>
            <a:custGeom>
              <a:avLst/>
              <a:gdLst>
                <a:gd name="connsiteX0" fmla="*/ 0 w 5486400"/>
                <a:gd name="connsiteY0" fmla="*/ 0 h 3749040"/>
                <a:gd name="connsiteX1" fmla="*/ 914400 w 5486400"/>
                <a:gd name="connsiteY1" fmla="*/ 0 h 3749040"/>
                <a:gd name="connsiteX2" fmla="*/ 914400 w 5486400"/>
                <a:gd name="connsiteY2" fmla="*/ 0 h 3749040"/>
                <a:gd name="connsiteX3" fmla="*/ 2286000 w 5486400"/>
                <a:gd name="connsiteY3" fmla="*/ 0 h 3749040"/>
                <a:gd name="connsiteX4" fmla="*/ 5486400 w 5486400"/>
                <a:gd name="connsiteY4" fmla="*/ 0 h 3749040"/>
                <a:gd name="connsiteX5" fmla="*/ 5486400 w 5486400"/>
                <a:gd name="connsiteY5" fmla="*/ 2186940 h 3749040"/>
                <a:gd name="connsiteX6" fmla="*/ 5486400 w 5486400"/>
                <a:gd name="connsiteY6" fmla="*/ 2186940 h 3749040"/>
                <a:gd name="connsiteX7" fmla="*/ 5486400 w 5486400"/>
                <a:gd name="connsiteY7" fmla="*/ 3124200 h 3749040"/>
                <a:gd name="connsiteX8" fmla="*/ 5486400 w 5486400"/>
                <a:gd name="connsiteY8" fmla="*/ 3749040 h 3749040"/>
                <a:gd name="connsiteX9" fmla="*/ 2286000 w 5486400"/>
                <a:gd name="connsiteY9" fmla="*/ 3749040 h 3749040"/>
                <a:gd name="connsiteX10" fmla="*/ 1600218 w 5486400"/>
                <a:gd name="connsiteY10" fmla="*/ 4217670 h 3749040"/>
                <a:gd name="connsiteX11" fmla="*/ 914400 w 5486400"/>
                <a:gd name="connsiteY11" fmla="*/ 3749040 h 3749040"/>
                <a:gd name="connsiteX12" fmla="*/ 0 w 5486400"/>
                <a:gd name="connsiteY12" fmla="*/ 3749040 h 3749040"/>
                <a:gd name="connsiteX13" fmla="*/ 0 w 5486400"/>
                <a:gd name="connsiteY13" fmla="*/ 3124200 h 3749040"/>
                <a:gd name="connsiteX14" fmla="*/ 0 w 5486400"/>
                <a:gd name="connsiteY14" fmla="*/ 2186940 h 3749040"/>
                <a:gd name="connsiteX15" fmla="*/ 0 w 5486400"/>
                <a:gd name="connsiteY15" fmla="*/ 2186940 h 3749040"/>
                <a:gd name="connsiteX16" fmla="*/ 0 w 5486400"/>
                <a:gd name="connsiteY16" fmla="*/ 0 h 3749040"/>
                <a:gd name="connsiteX0" fmla="*/ 0 w 5486400"/>
                <a:gd name="connsiteY0" fmla="*/ 0 h 4217670"/>
                <a:gd name="connsiteX1" fmla="*/ 914400 w 5486400"/>
                <a:gd name="connsiteY1" fmla="*/ 0 h 4217670"/>
                <a:gd name="connsiteX2" fmla="*/ 914400 w 5486400"/>
                <a:gd name="connsiteY2" fmla="*/ 0 h 4217670"/>
                <a:gd name="connsiteX3" fmla="*/ 2286000 w 5486400"/>
                <a:gd name="connsiteY3" fmla="*/ 0 h 4217670"/>
                <a:gd name="connsiteX4" fmla="*/ 5486400 w 5486400"/>
                <a:gd name="connsiteY4" fmla="*/ 0 h 4217670"/>
                <a:gd name="connsiteX5" fmla="*/ 5486400 w 5486400"/>
                <a:gd name="connsiteY5" fmla="*/ 2186940 h 4217670"/>
                <a:gd name="connsiteX6" fmla="*/ 5486400 w 5486400"/>
                <a:gd name="connsiteY6" fmla="*/ 2186940 h 4217670"/>
                <a:gd name="connsiteX7" fmla="*/ 5486400 w 5486400"/>
                <a:gd name="connsiteY7" fmla="*/ 3124200 h 4217670"/>
                <a:gd name="connsiteX8" fmla="*/ 5486400 w 5486400"/>
                <a:gd name="connsiteY8" fmla="*/ 3749040 h 4217670"/>
                <a:gd name="connsiteX9" fmla="*/ 1578159 w 5486400"/>
                <a:gd name="connsiteY9" fmla="*/ 3751435 h 4217670"/>
                <a:gd name="connsiteX10" fmla="*/ 1600218 w 5486400"/>
                <a:gd name="connsiteY10" fmla="*/ 4217670 h 4217670"/>
                <a:gd name="connsiteX11" fmla="*/ 914400 w 5486400"/>
                <a:gd name="connsiteY11" fmla="*/ 3749040 h 4217670"/>
                <a:gd name="connsiteX12" fmla="*/ 0 w 5486400"/>
                <a:gd name="connsiteY12" fmla="*/ 3749040 h 4217670"/>
                <a:gd name="connsiteX13" fmla="*/ 0 w 5486400"/>
                <a:gd name="connsiteY13" fmla="*/ 3124200 h 4217670"/>
                <a:gd name="connsiteX14" fmla="*/ 0 w 5486400"/>
                <a:gd name="connsiteY14" fmla="*/ 2186940 h 4217670"/>
                <a:gd name="connsiteX15" fmla="*/ 0 w 5486400"/>
                <a:gd name="connsiteY15" fmla="*/ 2186940 h 4217670"/>
                <a:gd name="connsiteX16" fmla="*/ 0 w 5486400"/>
                <a:gd name="connsiteY16" fmla="*/ 0 h 4217670"/>
                <a:gd name="connsiteX0" fmla="*/ 0 w 5486400"/>
                <a:gd name="connsiteY0" fmla="*/ 0 h 4217670"/>
                <a:gd name="connsiteX1" fmla="*/ 914400 w 5486400"/>
                <a:gd name="connsiteY1" fmla="*/ 0 h 4217670"/>
                <a:gd name="connsiteX2" fmla="*/ 914400 w 5486400"/>
                <a:gd name="connsiteY2" fmla="*/ 0 h 4217670"/>
                <a:gd name="connsiteX3" fmla="*/ 2286000 w 5486400"/>
                <a:gd name="connsiteY3" fmla="*/ 0 h 4217670"/>
                <a:gd name="connsiteX4" fmla="*/ 5486400 w 5486400"/>
                <a:gd name="connsiteY4" fmla="*/ 0 h 4217670"/>
                <a:gd name="connsiteX5" fmla="*/ 5486400 w 5486400"/>
                <a:gd name="connsiteY5" fmla="*/ 2186940 h 4217670"/>
                <a:gd name="connsiteX6" fmla="*/ 5486400 w 5486400"/>
                <a:gd name="connsiteY6" fmla="*/ 2186940 h 4217670"/>
                <a:gd name="connsiteX7" fmla="*/ 5486400 w 5486400"/>
                <a:gd name="connsiteY7" fmla="*/ 3124200 h 4217670"/>
                <a:gd name="connsiteX8" fmla="*/ 5486400 w 5486400"/>
                <a:gd name="connsiteY8" fmla="*/ 3749040 h 4217670"/>
                <a:gd name="connsiteX9" fmla="*/ 1578159 w 5486400"/>
                <a:gd name="connsiteY9" fmla="*/ 3751435 h 4217670"/>
                <a:gd name="connsiteX10" fmla="*/ 1600218 w 5486400"/>
                <a:gd name="connsiteY10" fmla="*/ 4217670 h 4217670"/>
                <a:gd name="connsiteX11" fmla="*/ 495808 w 5486400"/>
                <a:gd name="connsiteY11" fmla="*/ 3732773 h 4217670"/>
                <a:gd name="connsiteX12" fmla="*/ 0 w 5486400"/>
                <a:gd name="connsiteY12" fmla="*/ 3749040 h 4217670"/>
                <a:gd name="connsiteX13" fmla="*/ 0 w 5486400"/>
                <a:gd name="connsiteY13" fmla="*/ 3124200 h 4217670"/>
                <a:gd name="connsiteX14" fmla="*/ 0 w 5486400"/>
                <a:gd name="connsiteY14" fmla="*/ 2186940 h 4217670"/>
                <a:gd name="connsiteX15" fmla="*/ 0 w 5486400"/>
                <a:gd name="connsiteY15" fmla="*/ 2186940 h 4217670"/>
                <a:gd name="connsiteX16" fmla="*/ 0 w 5486400"/>
                <a:gd name="connsiteY16" fmla="*/ 0 h 4217670"/>
                <a:gd name="connsiteX0" fmla="*/ 0 w 5486400"/>
                <a:gd name="connsiteY0" fmla="*/ 0 h 4124659"/>
                <a:gd name="connsiteX1" fmla="*/ 914400 w 5486400"/>
                <a:gd name="connsiteY1" fmla="*/ 0 h 4124659"/>
                <a:gd name="connsiteX2" fmla="*/ 914400 w 5486400"/>
                <a:gd name="connsiteY2" fmla="*/ 0 h 4124659"/>
                <a:gd name="connsiteX3" fmla="*/ 2286000 w 5486400"/>
                <a:gd name="connsiteY3" fmla="*/ 0 h 4124659"/>
                <a:gd name="connsiteX4" fmla="*/ 5486400 w 5486400"/>
                <a:gd name="connsiteY4" fmla="*/ 0 h 4124659"/>
                <a:gd name="connsiteX5" fmla="*/ 5486400 w 5486400"/>
                <a:gd name="connsiteY5" fmla="*/ 2186940 h 4124659"/>
                <a:gd name="connsiteX6" fmla="*/ 5486400 w 5486400"/>
                <a:gd name="connsiteY6" fmla="*/ 2186940 h 4124659"/>
                <a:gd name="connsiteX7" fmla="*/ 5486400 w 5486400"/>
                <a:gd name="connsiteY7" fmla="*/ 3124200 h 4124659"/>
                <a:gd name="connsiteX8" fmla="*/ 5486400 w 5486400"/>
                <a:gd name="connsiteY8" fmla="*/ 3749040 h 4124659"/>
                <a:gd name="connsiteX9" fmla="*/ 1578159 w 5486400"/>
                <a:gd name="connsiteY9" fmla="*/ 3751435 h 4124659"/>
                <a:gd name="connsiteX10" fmla="*/ 980999 w 5486400"/>
                <a:gd name="connsiteY10" fmla="*/ 4124659 h 4124659"/>
                <a:gd name="connsiteX11" fmla="*/ 495808 w 5486400"/>
                <a:gd name="connsiteY11" fmla="*/ 3732773 h 4124659"/>
                <a:gd name="connsiteX12" fmla="*/ 0 w 5486400"/>
                <a:gd name="connsiteY12" fmla="*/ 3749040 h 4124659"/>
                <a:gd name="connsiteX13" fmla="*/ 0 w 5486400"/>
                <a:gd name="connsiteY13" fmla="*/ 3124200 h 4124659"/>
                <a:gd name="connsiteX14" fmla="*/ 0 w 5486400"/>
                <a:gd name="connsiteY14" fmla="*/ 2186940 h 4124659"/>
                <a:gd name="connsiteX15" fmla="*/ 0 w 5486400"/>
                <a:gd name="connsiteY15" fmla="*/ 2186940 h 4124659"/>
                <a:gd name="connsiteX16" fmla="*/ 0 w 5486400"/>
                <a:gd name="connsiteY16" fmla="*/ 0 h 4124659"/>
                <a:gd name="connsiteX0" fmla="*/ 0 w 5486400"/>
                <a:gd name="connsiteY0" fmla="*/ 0 h 4124659"/>
                <a:gd name="connsiteX1" fmla="*/ 914400 w 5486400"/>
                <a:gd name="connsiteY1" fmla="*/ 0 h 4124659"/>
                <a:gd name="connsiteX2" fmla="*/ 914400 w 5486400"/>
                <a:gd name="connsiteY2" fmla="*/ 0 h 4124659"/>
                <a:gd name="connsiteX3" fmla="*/ 2286000 w 5486400"/>
                <a:gd name="connsiteY3" fmla="*/ 0 h 4124659"/>
                <a:gd name="connsiteX4" fmla="*/ 5486400 w 5486400"/>
                <a:gd name="connsiteY4" fmla="*/ 0 h 4124659"/>
                <a:gd name="connsiteX5" fmla="*/ 5486400 w 5486400"/>
                <a:gd name="connsiteY5" fmla="*/ 2186940 h 4124659"/>
                <a:gd name="connsiteX6" fmla="*/ 5486400 w 5486400"/>
                <a:gd name="connsiteY6" fmla="*/ 2186940 h 4124659"/>
                <a:gd name="connsiteX7" fmla="*/ 5486400 w 5486400"/>
                <a:gd name="connsiteY7" fmla="*/ 3124200 h 4124659"/>
                <a:gd name="connsiteX8" fmla="*/ 5486400 w 5486400"/>
                <a:gd name="connsiteY8" fmla="*/ 3749040 h 4124659"/>
                <a:gd name="connsiteX9" fmla="*/ 1186276 w 5486400"/>
                <a:gd name="connsiteY9" fmla="*/ 3732774 h 4124659"/>
                <a:gd name="connsiteX10" fmla="*/ 980999 w 5486400"/>
                <a:gd name="connsiteY10" fmla="*/ 4124659 h 4124659"/>
                <a:gd name="connsiteX11" fmla="*/ 495808 w 5486400"/>
                <a:gd name="connsiteY11" fmla="*/ 3732773 h 4124659"/>
                <a:gd name="connsiteX12" fmla="*/ 0 w 5486400"/>
                <a:gd name="connsiteY12" fmla="*/ 3749040 h 4124659"/>
                <a:gd name="connsiteX13" fmla="*/ 0 w 5486400"/>
                <a:gd name="connsiteY13" fmla="*/ 3124200 h 4124659"/>
                <a:gd name="connsiteX14" fmla="*/ 0 w 5486400"/>
                <a:gd name="connsiteY14" fmla="*/ 2186940 h 4124659"/>
                <a:gd name="connsiteX15" fmla="*/ 0 w 5486400"/>
                <a:gd name="connsiteY15" fmla="*/ 2186940 h 4124659"/>
                <a:gd name="connsiteX16" fmla="*/ 0 w 5486400"/>
                <a:gd name="connsiteY16" fmla="*/ 0 h 4124659"/>
                <a:gd name="connsiteX0" fmla="*/ 0 w 5486400"/>
                <a:gd name="connsiteY0" fmla="*/ 0 h 3994030"/>
                <a:gd name="connsiteX1" fmla="*/ 914400 w 5486400"/>
                <a:gd name="connsiteY1" fmla="*/ 0 h 3994030"/>
                <a:gd name="connsiteX2" fmla="*/ 914400 w 5486400"/>
                <a:gd name="connsiteY2" fmla="*/ 0 h 3994030"/>
                <a:gd name="connsiteX3" fmla="*/ 2286000 w 5486400"/>
                <a:gd name="connsiteY3" fmla="*/ 0 h 3994030"/>
                <a:gd name="connsiteX4" fmla="*/ 5486400 w 5486400"/>
                <a:gd name="connsiteY4" fmla="*/ 0 h 3994030"/>
                <a:gd name="connsiteX5" fmla="*/ 5486400 w 5486400"/>
                <a:gd name="connsiteY5" fmla="*/ 2186940 h 3994030"/>
                <a:gd name="connsiteX6" fmla="*/ 5486400 w 5486400"/>
                <a:gd name="connsiteY6" fmla="*/ 2186940 h 3994030"/>
                <a:gd name="connsiteX7" fmla="*/ 5486400 w 5486400"/>
                <a:gd name="connsiteY7" fmla="*/ 3124200 h 3994030"/>
                <a:gd name="connsiteX8" fmla="*/ 5486400 w 5486400"/>
                <a:gd name="connsiteY8" fmla="*/ 3749040 h 3994030"/>
                <a:gd name="connsiteX9" fmla="*/ 1186276 w 5486400"/>
                <a:gd name="connsiteY9" fmla="*/ 3732774 h 3994030"/>
                <a:gd name="connsiteX10" fmla="*/ 700146 w 5486400"/>
                <a:gd name="connsiteY10" fmla="*/ 3994030 h 3994030"/>
                <a:gd name="connsiteX11" fmla="*/ 495808 w 5486400"/>
                <a:gd name="connsiteY11" fmla="*/ 3732773 h 3994030"/>
                <a:gd name="connsiteX12" fmla="*/ 0 w 5486400"/>
                <a:gd name="connsiteY12" fmla="*/ 3749040 h 3994030"/>
                <a:gd name="connsiteX13" fmla="*/ 0 w 5486400"/>
                <a:gd name="connsiteY13" fmla="*/ 3124200 h 3994030"/>
                <a:gd name="connsiteX14" fmla="*/ 0 w 5486400"/>
                <a:gd name="connsiteY14" fmla="*/ 2186940 h 3994030"/>
                <a:gd name="connsiteX15" fmla="*/ 0 w 5486400"/>
                <a:gd name="connsiteY15" fmla="*/ 2186940 h 3994030"/>
                <a:gd name="connsiteX16" fmla="*/ 0 w 5486400"/>
                <a:gd name="connsiteY16" fmla="*/ 0 h 3994030"/>
                <a:gd name="connsiteX0" fmla="*/ 0 w 5486400"/>
                <a:gd name="connsiteY0" fmla="*/ 0 h 3994030"/>
                <a:gd name="connsiteX1" fmla="*/ 914400 w 5486400"/>
                <a:gd name="connsiteY1" fmla="*/ 0 h 3994030"/>
                <a:gd name="connsiteX2" fmla="*/ 914400 w 5486400"/>
                <a:gd name="connsiteY2" fmla="*/ 0 h 3994030"/>
                <a:gd name="connsiteX3" fmla="*/ 2286000 w 5486400"/>
                <a:gd name="connsiteY3" fmla="*/ 0 h 3994030"/>
                <a:gd name="connsiteX4" fmla="*/ 5486400 w 5486400"/>
                <a:gd name="connsiteY4" fmla="*/ 0 h 3994030"/>
                <a:gd name="connsiteX5" fmla="*/ 5486400 w 5486400"/>
                <a:gd name="connsiteY5" fmla="*/ 2186940 h 3994030"/>
                <a:gd name="connsiteX6" fmla="*/ 5486400 w 5486400"/>
                <a:gd name="connsiteY6" fmla="*/ 2186940 h 3994030"/>
                <a:gd name="connsiteX7" fmla="*/ 5486400 w 5486400"/>
                <a:gd name="connsiteY7" fmla="*/ 3124200 h 3994030"/>
                <a:gd name="connsiteX8" fmla="*/ 5486400 w 5486400"/>
                <a:gd name="connsiteY8" fmla="*/ 3749040 h 3994030"/>
                <a:gd name="connsiteX9" fmla="*/ 905421 w 5486400"/>
                <a:gd name="connsiteY9" fmla="*/ 3751435 h 3994030"/>
                <a:gd name="connsiteX10" fmla="*/ 700146 w 5486400"/>
                <a:gd name="connsiteY10" fmla="*/ 3994030 h 3994030"/>
                <a:gd name="connsiteX11" fmla="*/ 495808 w 5486400"/>
                <a:gd name="connsiteY11" fmla="*/ 3732773 h 3994030"/>
                <a:gd name="connsiteX12" fmla="*/ 0 w 5486400"/>
                <a:gd name="connsiteY12" fmla="*/ 3749040 h 3994030"/>
                <a:gd name="connsiteX13" fmla="*/ 0 w 5486400"/>
                <a:gd name="connsiteY13" fmla="*/ 3124200 h 3994030"/>
                <a:gd name="connsiteX14" fmla="*/ 0 w 5486400"/>
                <a:gd name="connsiteY14" fmla="*/ 2186940 h 3994030"/>
                <a:gd name="connsiteX15" fmla="*/ 0 w 5486400"/>
                <a:gd name="connsiteY15" fmla="*/ 2186940 h 3994030"/>
                <a:gd name="connsiteX16" fmla="*/ 0 w 5486400"/>
                <a:gd name="connsiteY16" fmla="*/ 0 h 3994030"/>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905421 w 5486400"/>
                <a:gd name="connsiteY9" fmla="*/ 3751435 h 3839344"/>
                <a:gd name="connsiteX10" fmla="*/ 723026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6400" h="3839344">
                  <a:moveTo>
                    <a:pt x="0" y="0"/>
                  </a:moveTo>
                  <a:lnTo>
                    <a:pt x="914400" y="0"/>
                  </a:lnTo>
                  <a:lnTo>
                    <a:pt x="914400" y="0"/>
                  </a:lnTo>
                  <a:lnTo>
                    <a:pt x="2286000" y="0"/>
                  </a:lnTo>
                  <a:lnTo>
                    <a:pt x="5486400" y="0"/>
                  </a:lnTo>
                  <a:lnTo>
                    <a:pt x="5486400" y="2186940"/>
                  </a:lnTo>
                  <a:lnTo>
                    <a:pt x="5486400" y="2186940"/>
                  </a:lnTo>
                  <a:lnTo>
                    <a:pt x="5486400" y="3124200"/>
                  </a:lnTo>
                  <a:lnTo>
                    <a:pt x="5486400" y="3749040"/>
                  </a:lnTo>
                  <a:lnTo>
                    <a:pt x="905421" y="3751435"/>
                  </a:lnTo>
                  <a:lnTo>
                    <a:pt x="723026" y="3839344"/>
                  </a:lnTo>
                  <a:lnTo>
                    <a:pt x="495808" y="3732773"/>
                  </a:lnTo>
                  <a:lnTo>
                    <a:pt x="0" y="3749040"/>
                  </a:lnTo>
                  <a:lnTo>
                    <a:pt x="0" y="3124200"/>
                  </a:lnTo>
                  <a:lnTo>
                    <a:pt x="0" y="2186940"/>
                  </a:lnTo>
                  <a:lnTo>
                    <a:pt x="0" y="2186940"/>
                  </a:lnTo>
                  <a:lnTo>
                    <a:pt x="0" y="0"/>
                  </a:lnTo>
                  <a:close/>
                </a:path>
              </a:pathLst>
            </a:custGeom>
            <a:noFill/>
            <a:ln w="19050">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6" name="TextBox 35"/>
            <p:cNvSpPr txBox="1"/>
            <p:nvPr/>
          </p:nvSpPr>
          <p:spPr>
            <a:xfrm>
              <a:off x="4892039" y="3328099"/>
              <a:ext cx="295270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Localization error:</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2" name="TextBox 1"/>
            <p:cNvSpPr txBox="1"/>
            <p:nvPr/>
          </p:nvSpPr>
          <p:spPr>
            <a:xfrm>
              <a:off x="4859784" y="3664362"/>
              <a:ext cx="7217945" cy="268791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en-US" sz="2400" dirty="0" smtClean="0">
                <a:latin typeface="Calibri" panose="020F0502020204030204" pitchFamily="34" charset="0"/>
                <a:ea typeface="Helvetica Neue"/>
                <a:cs typeface="Calibri" panose="020F0502020204030204" pitchFamily="34" charset="0"/>
                <a:sym typeface="Helvetica Neue"/>
              </a:endParaRPr>
            </a:p>
            <a:p>
              <a:pPr marL="342900" indent="-342900" algn="just" rtl="0" latinLnBrk="1" hangingPunct="0">
                <a:buFont typeface="Arial" panose="020B0604020202020204" pitchFamily="34" charset="0"/>
                <a:buChar char="•"/>
              </a:pPr>
              <a:r>
                <a:rPr lang="en-US" sz="2400" dirty="0">
                  <a:latin typeface="Calibri" panose="020F0502020204030204" pitchFamily="34" charset="0"/>
                  <a:ea typeface="Helvetica Neue"/>
                  <a:cs typeface="Calibri" panose="020F0502020204030204" pitchFamily="34" charset="0"/>
                  <a:sym typeface="Helvetica Neue"/>
                </a:rPr>
                <a:t>the Euclidean distance between the predicted </a:t>
              </a:r>
              <a:r>
                <a:rPr lang="en-US" sz="2400" dirty="0" smtClean="0">
                  <a:latin typeface="Calibri" panose="020F0502020204030204" pitchFamily="34" charset="0"/>
                  <a:ea typeface="Helvetica Neue"/>
                  <a:cs typeface="Calibri" panose="020F0502020204030204" pitchFamily="34" charset="0"/>
                  <a:sym typeface="Helvetica Neue"/>
                </a:rPr>
                <a:t>marker  </a:t>
              </a:r>
              <a:r>
                <a:rPr lang="en-US" sz="2400" dirty="0">
                  <a:latin typeface="Calibri" panose="020F0502020204030204" pitchFamily="34" charset="0"/>
                  <a:ea typeface="Helvetica Neue"/>
                  <a:cs typeface="Calibri" panose="020F0502020204030204" pitchFamily="34" charset="0"/>
                  <a:sym typeface="Helvetica Neue"/>
                </a:rPr>
                <a:t>location</a:t>
              </a:r>
              <a:r>
                <a:rPr lang="en-US" sz="2400" dirty="0" smtClean="0">
                  <a:latin typeface="Calibri" panose="020F0502020204030204" pitchFamily="34" charset="0"/>
                  <a:ea typeface="Helvetica Neue"/>
                  <a:cs typeface="Calibri" panose="020F0502020204030204" pitchFamily="34" charset="0"/>
                  <a:sym typeface="Helvetica Neue"/>
                </a:rPr>
                <a:t>, computed </a:t>
              </a:r>
              <a:r>
                <a:rPr lang="en-US" sz="2400" dirty="0">
                  <a:latin typeface="Calibri" panose="020F0502020204030204" pitchFamily="34" charset="0"/>
                  <a:ea typeface="Helvetica Neue"/>
                  <a:cs typeface="Calibri" panose="020F0502020204030204" pitchFamily="34" charset="0"/>
                  <a:sym typeface="Helvetica Neue"/>
                </a:rPr>
                <a:t>from the z-frame registration</a:t>
              </a:r>
              <a:r>
                <a:rPr lang="en-US" sz="2400" dirty="0" smtClean="0">
                  <a:latin typeface="Calibri" panose="020F0502020204030204" pitchFamily="34" charset="0"/>
                  <a:ea typeface="Helvetica Neue"/>
                  <a:cs typeface="Calibri" panose="020F0502020204030204" pitchFamily="34" charset="0"/>
                  <a:sym typeface="Helvetica Neue"/>
                </a:rPr>
                <a:t>,         and </a:t>
              </a:r>
              <a:r>
                <a:rPr lang="en-US" sz="2400" dirty="0">
                  <a:latin typeface="Calibri" panose="020F0502020204030204" pitchFamily="34" charset="0"/>
                  <a:ea typeface="Helvetica Neue"/>
                  <a:cs typeface="Calibri" panose="020F0502020204030204" pitchFamily="34" charset="0"/>
                  <a:sym typeface="Helvetica Neue"/>
                </a:rPr>
                <a:t>its true position </a:t>
              </a:r>
              <a:r>
                <a:rPr lang="en-US" sz="2400" dirty="0" smtClean="0">
                  <a:latin typeface="Calibri" panose="020F0502020204030204" pitchFamily="34" charset="0"/>
                  <a:ea typeface="Helvetica Neue"/>
                  <a:cs typeface="Calibri" panose="020F0502020204030204" pitchFamily="34" charset="0"/>
                  <a:sym typeface="Helvetica Neue"/>
                </a:rPr>
                <a:t>as measured in MR images:</a:t>
              </a:r>
              <a:endParaRPr lang="en-US" sz="2400" dirty="0">
                <a:latin typeface="Calibri" panose="020F0502020204030204" pitchFamily="34" charset="0"/>
                <a:cs typeface="Calibri" panose="020F0502020204030204" pitchFamily="34" charset="0"/>
                <a:sym typeface="Helvetica Neue"/>
              </a:endParaRPr>
            </a:p>
            <a:p>
              <a:endParaRPr lang="en-US" sz="2400" dirty="0">
                <a:latin typeface="Calibri" panose="020F0502020204030204" pitchFamily="34" charset="0"/>
                <a:cs typeface="Calibri" panose="020F0502020204030204" pitchFamily="34" charset="0"/>
              </a:endParaRPr>
            </a:p>
            <a:p>
              <a:pPr rtl="0" latinLnBrk="1" hangingPunct="0"/>
              <a:endParaRPr lang="en-US" sz="2400" dirty="0">
                <a:latin typeface="Calibri" panose="020F0502020204030204" pitchFamily="34" charset="0"/>
                <a:cs typeface="Calibri" panose="020F0502020204030204" pitchFamily="34" charset="0"/>
              </a:endParaRPr>
            </a:p>
            <a:p>
              <a:pPr rtl="0" latinLnBrk="1" hangingPunct="0"/>
              <a:r>
                <a:rPr lang="en-US" sz="2400" dirty="0" smtClean="0">
                  <a:latin typeface="Calibri" panose="020F0502020204030204" pitchFamily="34" charset="0"/>
                  <a:ea typeface="Helvetica Neue"/>
                  <a:cs typeface="Calibri" panose="020F0502020204030204" pitchFamily="34" charset="0"/>
                  <a:sym typeface="Helvetica Neue"/>
                </a:rPr>
                <a:t> </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1102" y="5520521"/>
            <a:ext cx="4453988" cy="793027"/>
          </a:xfrm>
          <a:prstGeom prst="rect">
            <a:avLst/>
          </a:prstGeom>
        </p:spPr>
      </p:pic>
      <p:sp>
        <p:nvSpPr>
          <p:cNvPr id="25" name="Rectangular Callout 24"/>
          <p:cNvSpPr/>
          <p:nvPr/>
        </p:nvSpPr>
        <p:spPr>
          <a:xfrm rot="10800000">
            <a:off x="406816" y="6539038"/>
            <a:ext cx="12120616" cy="3017520"/>
          </a:xfrm>
          <a:custGeom>
            <a:avLst/>
            <a:gdLst>
              <a:gd name="connsiteX0" fmla="*/ 0 w 11911146"/>
              <a:gd name="connsiteY0" fmla="*/ 0 h 2642754"/>
              <a:gd name="connsiteX1" fmla="*/ 1985191 w 11911146"/>
              <a:gd name="connsiteY1" fmla="*/ 0 h 2642754"/>
              <a:gd name="connsiteX2" fmla="*/ 1985191 w 11911146"/>
              <a:gd name="connsiteY2" fmla="*/ 0 h 2642754"/>
              <a:gd name="connsiteX3" fmla="*/ 4962978 w 11911146"/>
              <a:gd name="connsiteY3" fmla="*/ 0 h 2642754"/>
              <a:gd name="connsiteX4" fmla="*/ 11911146 w 11911146"/>
              <a:gd name="connsiteY4" fmla="*/ 0 h 2642754"/>
              <a:gd name="connsiteX5" fmla="*/ 11911146 w 11911146"/>
              <a:gd name="connsiteY5" fmla="*/ 1541607 h 2642754"/>
              <a:gd name="connsiteX6" fmla="*/ 11911146 w 11911146"/>
              <a:gd name="connsiteY6" fmla="*/ 1541607 h 2642754"/>
              <a:gd name="connsiteX7" fmla="*/ 11911146 w 11911146"/>
              <a:gd name="connsiteY7" fmla="*/ 2202295 h 2642754"/>
              <a:gd name="connsiteX8" fmla="*/ 11911146 w 11911146"/>
              <a:gd name="connsiteY8" fmla="*/ 2642754 h 2642754"/>
              <a:gd name="connsiteX9" fmla="*/ 4962978 w 11911146"/>
              <a:gd name="connsiteY9" fmla="*/ 2642754 h 2642754"/>
              <a:gd name="connsiteX10" fmla="*/ 3474124 w 11911146"/>
              <a:gd name="connsiteY10" fmla="*/ 2973098 h 2642754"/>
              <a:gd name="connsiteX11" fmla="*/ 1985191 w 11911146"/>
              <a:gd name="connsiteY11" fmla="*/ 2642754 h 2642754"/>
              <a:gd name="connsiteX12" fmla="*/ 0 w 11911146"/>
              <a:gd name="connsiteY12" fmla="*/ 2642754 h 2642754"/>
              <a:gd name="connsiteX13" fmla="*/ 0 w 11911146"/>
              <a:gd name="connsiteY13" fmla="*/ 2202295 h 2642754"/>
              <a:gd name="connsiteX14" fmla="*/ 0 w 11911146"/>
              <a:gd name="connsiteY14" fmla="*/ 1541607 h 2642754"/>
              <a:gd name="connsiteX15" fmla="*/ 0 w 11911146"/>
              <a:gd name="connsiteY15" fmla="*/ 1541607 h 2642754"/>
              <a:gd name="connsiteX16" fmla="*/ 0 w 11911146"/>
              <a:gd name="connsiteY16" fmla="*/ 0 h 2642754"/>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4962978 w 11911146"/>
              <a:gd name="connsiteY9" fmla="*/ 2642754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696886 w 11911146"/>
              <a:gd name="connsiteY9" fmla="*/ 2689646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900983 w 11911146"/>
              <a:gd name="connsiteY9" fmla="*/ 2686835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900983 w 11911146"/>
              <a:gd name="connsiteY9" fmla="*/ 2686835 h 2973098"/>
              <a:gd name="connsiteX10" fmla="*/ 3474124 w 11911146"/>
              <a:gd name="connsiteY10" fmla="*/ 2973098 h 2973098"/>
              <a:gd name="connsiteX11" fmla="*/ 3371041 w 11911146"/>
              <a:gd name="connsiteY11" fmla="*/ 2710281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21296"/>
              <a:gd name="connsiteX1" fmla="*/ 1985191 w 11911146"/>
              <a:gd name="connsiteY1" fmla="*/ 0 h 2921296"/>
              <a:gd name="connsiteX2" fmla="*/ 1985191 w 11911146"/>
              <a:gd name="connsiteY2" fmla="*/ 0 h 2921296"/>
              <a:gd name="connsiteX3" fmla="*/ 4962978 w 11911146"/>
              <a:gd name="connsiteY3" fmla="*/ 0 h 2921296"/>
              <a:gd name="connsiteX4" fmla="*/ 11911146 w 11911146"/>
              <a:gd name="connsiteY4" fmla="*/ 0 h 2921296"/>
              <a:gd name="connsiteX5" fmla="*/ 11911146 w 11911146"/>
              <a:gd name="connsiteY5" fmla="*/ 1541607 h 2921296"/>
              <a:gd name="connsiteX6" fmla="*/ 11911146 w 11911146"/>
              <a:gd name="connsiteY6" fmla="*/ 1541607 h 2921296"/>
              <a:gd name="connsiteX7" fmla="*/ 11911146 w 11911146"/>
              <a:gd name="connsiteY7" fmla="*/ 2202295 h 2921296"/>
              <a:gd name="connsiteX8" fmla="*/ 11911146 w 11911146"/>
              <a:gd name="connsiteY8" fmla="*/ 2642754 h 2921296"/>
              <a:gd name="connsiteX9" fmla="*/ 3900983 w 11911146"/>
              <a:gd name="connsiteY9" fmla="*/ 2686835 h 2921296"/>
              <a:gd name="connsiteX10" fmla="*/ 3647532 w 11911146"/>
              <a:gd name="connsiteY10" fmla="*/ 2921296 h 2921296"/>
              <a:gd name="connsiteX11" fmla="*/ 3371041 w 11911146"/>
              <a:gd name="connsiteY11" fmla="*/ 2710281 h 2921296"/>
              <a:gd name="connsiteX12" fmla="*/ 0 w 11911146"/>
              <a:gd name="connsiteY12" fmla="*/ 2642754 h 2921296"/>
              <a:gd name="connsiteX13" fmla="*/ 0 w 11911146"/>
              <a:gd name="connsiteY13" fmla="*/ 2202295 h 2921296"/>
              <a:gd name="connsiteX14" fmla="*/ 0 w 11911146"/>
              <a:gd name="connsiteY14" fmla="*/ 1541607 h 2921296"/>
              <a:gd name="connsiteX15" fmla="*/ 0 w 11911146"/>
              <a:gd name="connsiteY15" fmla="*/ 1541607 h 2921296"/>
              <a:gd name="connsiteX16" fmla="*/ 0 w 11911146"/>
              <a:gd name="connsiteY16" fmla="*/ 0 h 292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11146" h="2921296">
                <a:moveTo>
                  <a:pt x="0" y="0"/>
                </a:moveTo>
                <a:lnTo>
                  <a:pt x="1985191" y="0"/>
                </a:lnTo>
                <a:lnTo>
                  <a:pt x="1985191" y="0"/>
                </a:lnTo>
                <a:lnTo>
                  <a:pt x="4962978" y="0"/>
                </a:lnTo>
                <a:lnTo>
                  <a:pt x="11911146" y="0"/>
                </a:lnTo>
                <a:lnTo>
                  <a:pt x="11911146" y="1541607"/>
                </a:lnTo>
                <a:lnTo>
                  <a:pt x="11911146" y="1541607"/>
                </a:lnTo>
                <a:lnTo>
                  <a:pt x="11911146" y="2202295"/>
                </a:lnTo>
                <a:lnTo>
                  <a:pt x="11911146" y="2642754"/>
                </a:lnTo>
                <a:lnTo>
                  <a:pt x="3900983" y="2686835"/>
                </a:lnTo>
                <a:lnTo>
                  <a:pt x="3647532" y="2921296"/>
                </a:lnTo>
                <a:lnTo>
                  <a:pt x="3371041" y="2710281"/>
                </a:lnTo>
                <a:lnTo>
                  <a:pt x="0" y="2642754"/>
                </a:lnTo>
                <a:lnTo>
                  <a:pt x="0" y="2202295"/>
                </a:lnTo>
                <a:lnTo>
                  <a:pt x="0" y="1541607"/>
                </a:lnTo>
                <a:lnTo>
                  <a:pt x="0" y="1541607"/>
                </a:lnTo>
                <a:lnTo>
                  <a:pt x="0" y="0"/>
                </a:lnTo>
                <a:close/>
              </a:path>
            </a:pathLst>
          </a:custGeom>
          <a:noFill/>
          <a:ln w="19050" cap="flat">
            <a:solidFill>
              <a:schemeClr val="accent6">
                <a:lumMod val="75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46" name="Group 45"/>
          <p:cNvGrpSpPr/>
          <p:nvPr/>
        </p:nvGrpSpPr>
        <p:grpSpPr>
          <a:xfrm>
            <a:off x="463990" y="6788407"/>
            <a:ext cx="12045257" cy="2628635"/>
            <a:chOff x="463990" y="6788407"/>
            <a:chExt cx="12045257" cy="2628635"/>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4648" y="8577668"/>
              <a:ext cx="2844542" cy="839374"/>
            </a:xfrm>
            <a:prstGeom prst="rect">
              <a:avLst/>
            </a:prstGeom>
          </p:spPr>
        </p:pic>
        <p:sp>
          <p:nvSpPr>
            <p:cNvPr id="37" name="TextBox 36"/>
            <p:cNvSpPr txBox="1"/>
            <p:nvPr/>
          </p:nvSpPr>
          <p:spPr>
            <a:xfrm>
              <a:off x="494798" y="6788407"/>
              <a:ext cx="295270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Z-frame registration:</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43" name="Grafik 11"/>
            <p:cNvPicPr>
              <a:picLocks noChangeAspect="1"/>
            </p:cNvPicPr>
            <p:nvPr/>
          </p:nvPicPr>
          <p:blipFill rotWithShape="1">
            <a:blip r:embed="rId5"/>
            <a:srcRect t="2194" r="1906" b="54357"/>
            <a:stretch/>
          </p:blipFill>
          <p:spPr>
            <a:xfrm>
              <a:off x="463990" y="7493082"/>
              <a:ext cx="6400986" cy="1865717"/>
            </a:xfrm>
            <a:prstGeom prst="rect">
              <a:avLst/>
            </a:prstGeom>
          </p:spPr>
        </p:pic>
        <p:pic>
          <p:nvPicPr>
            <p:cNvPr id="44" name="Grafik 8"/>
            <p:cNvPicPr>
              <a:picLocks noChangeAspect="1"/>
            </p:cNvPicPr>
            <p:nvPr/>
          </p:nvPicPr>
          <p:blipFill rotWithShape="1">
            <a:blip r:embed="rId5"/>
            <a:srcRect t="78261" r="49070"/>
            <a:stretch/>
          </p:blipFill>
          <p:spPr>
            <a:xfrm>
              <a:off x="3236047" y="6918543"/>
              <a:ext cx="3583656" cy="1006585"/>
            </a:xfrm>
            <a:prstGeom prst="rect">
              <a:avLst/>
            </a:prstGeom>
          </p:spPr>
        </p:pic>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t="-1173" r="7763" b="1"/>
            <a:stretch/>
          </p:blipFill>
          <p:spPr>
            <a:xfrm>
              <a:off x="7297167" y="7531305"/>
              <a:ext cx="5212080" cy="1017903"/>
            </a:xfrm>
            <a:prstGeom prst="rect">
              <a:avLst/>
            </a:prstGeom>
          </p:spPr>
        </p:pic>
      </p:grpSp>
    </p:spTree>
    <p:extLst>
      <p:ext uri="{BB962C8B-B14F-4D97-AF65-F5344CB8AC3E}">
        <p14:creationId xmlns:p14="http://schemas.microsoft.com/office/powerpoint/2010/main" val="133566269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Image filtering steps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4" name="Group 3"/>
          <p:cNvGrpSpPr/>
          <p:nvPr/>
        </p:nvGrpSpPr>
        <p:grpSpPr>
          <a:xfrm>
            <a:off x="4933070" y="2293596"/>
            <a:ext cx="2823270" cy="6137264"/>
            <a:chOff x="4918224" y="2997176"/>
            <a:chExt cx="2823270" cy="6137264"/>
          </a:xfrm>
        </p:grpSpPr>
        <p:sp>
          <p:nvSpPr>
            <p:cNvPr id="3" name="Rectangle 2"/>
            <p:cNvSpPr/>
            <p:nvPr/>
          </p:nvSpPr>
          <p:spPr>
            <a:xfrm>
              <a:off x="4933182" y="2997176"/>
              <a:ext cx="2808312" cy="841256"/>
            </a:xfrm>
            <a:prstGeom prst="rect">
              <a:avLst/>
            </a:prstGeom>
            <a:solidFill>
              <a:srgbClr val="C7E6A4"/>
            </a:solidFill>
            <a:ln w="1270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rgbClr val="FFFFFF"/>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Calibri" panose="020F0502020204030204" pitchFamily="34" charset="0"/>
                <a:cs typeface="Calibri" panose="020F0502020204030204" pitchFamily="34" charset="0"/>
                <a:sym typeface="Helvetica Light"/>
              </a:endParaRPr>
            </a:p>
          </p:txBody>
        </p:sp>
        <p:sp>
          <p:nvSpPr>
            <p:cNvPr id="5" name="Rectangle 4"/>
            <p:cNvSpPr/>
            <p:nvPr/>
          </p:nvSpPr>
          <p:spPr>
            <a:xfrm>
              <a:off x="4918224" y="468361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4918224" y="6339800"/>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7" name="Rectangle 6"/>
            <p:cNvSpPr/>
            <p:nvPr/>
          </p:nvSpPr>
          <p:spPr>
            <a:xfrm>
              <a:off x="4918224" y="792397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6" name="Down Arrow 15"/>
            <p:cNvSpPr/>
            <p:nvPr/>
          </p:nvSpPr>
          <p:spPr>
            <a:xfrm>
              <a:off x="6214368" y="3948688"/>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253633" y="300857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Contrast </a:t>
              </a:r>
            </a:p>
            <a:p>
              <a:pPr rtl="0" latinLnBrk="1" hangingPunct="0"/>
              <a:r>
                <a:rPr lang="en-US" sz="2400" dirty="0">
                  <a:solidFill>
                    <a:schemeClr val="tx1"/>
                  </a:solidFill>
                  <a:latin typeface="Calibri" panose="020F0502020204030204" pitchFamily="34" charset="0"/>
                  <a:cs typeface="Calibri" panose="020F0502020204030204" pitchFamily="34" charset="0"/>
                </a:rPr>
                <a:t>enhancement</a:t>
              </a:r>
            </a:p>
          </p:txBody>
        </p:sp>
      </p:grpSp>
      <p:sp>
        <p:nvSpPr>
          <p:cNvPr id="27" name="Rectangular Callout 29"/>
          <p:cNvSpPr/>
          <p:nvPr/>
        </p:nvSpPr>
        <p:spPr>
          <a:xfrm rot="16200000">
            <a:off x="420387" y="2256048"/>
            <a:ext cx="4165243"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ln w="19050">
            <a:solidFill>
              <a:schemeClr val="accent4">
                <a:lumMod val="60000"/>
                <a:lumOff val="40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dirty="0">
                <a:latin typeface="Calibri" pitchFamily="34" charset="0"/>
              </a:rPr>
              <a:t>2D Gaussian 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 </a:t>
            </a:r>
            <a:r>
              <a:rPr lang="en-US" sz="2400" dirty="0" smtClean="0">
                <a:latin typeface="Calibri" pitchFamily="34" charset="0"/>
              </a:rPr>
              <a:t>0.7327</a:t>
            </a:r>
          </a:p>
          <a:p>
            <a:pPr lvl="8" indent="0" algn="just">
              <a:buSzPct val="75000"/>
              <a:defRPr sz="1800"/>
            </a:pPr>
            <a:endParaRPr lang="en-US" sz="2400" dirty="0" smtClean="0">
              <a:latin typeface="Calibri" pitchFamily="34" charset="0"/>
            </a:endParaRPr>
          </a:p>
          <a:p>
            <a:pPr marL="444500" lvl="8" indent="-444500" algn="just">
              <a:buSzPct val="75000"/>
              <a:buFont typeface="Arial" panose="020B0604020202020204" pitchFamily="34" charset="0"/>
              <a:buChar char="•"/>
              <a:defRPr sz="1800"/>
            </a:pPr>
            <a:r>
              <a:rPr lang="en-US" sz="2400" dirty="0" smtClean="0">
                <a:latin typeface="Calibri" pitchFamily="34" charset="0"/>
              </a:rPr>
              <a:t>Anisotropic </a:t>
            </a:r>
            <a:r>
              <a:rPr lang="en-US" sz="2400" dirty="0">
                <a:latin typeface="Calibri" pitchFamily="34" charset="0"/>
              </a:rPr>
              <a:t>diffusion</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a:t>
            </a:r>
            <a:r>
              <a:rPr lang="en-US" sz="2400" dirty="0" smtClean="0">
                <a:latin typeface="Calibri" pitchFamily="34" charset="0"/>
              </a:rPr>
              <a:t>0.6114</a:t>
            </a:r>
          </a:p>
          <a:p>
            <a:pPr lvl="8" indent="0" algn="just">
              <a:buSzPct val="75000"/>
              <a:defRPr sz="1800"/>
            </a:pPr>
            <a:endParaRPr lang="en-US" sz="2400" dirty="0" smtClean="0">
              <a:latin typeface="Calibri" panose="020F0502020204030204" pitchFamily="34" charset="0"/>
              <a:cs typeface="Calibri" panose="020F0502020204030204" pitchFamily="34" charset="0"/>
            </a:endParaRPr>
          </a:p>
          <a:p>
            <a:pPr marL="444500" lvl="8" indent="-444500" algn="just">
              <a:buSzPct val="75000"/>
              <a:buFont typeface="Arial" panose="020B0604020202020204" pitchFamily="34" charset="0"/>
              <a:buChar char="•"/>
              <a:defRPr sz="1800"/>
            </a:pPr>
            <a:r>
              <a:rPr lang="en-US" sz="2400" dirty="0" smtClean="0">
                <a:latin typeface="Calibri" panose="020F0502020204030204" pitchFamily="34" charset="0"/>
                <a:cs typeface="Calibri" panose="020F0502020204030204" pitchFamily="34" charset="0"/>
              </a:rPr>
              <a:t>Median </a:t>
            </a:r>
            <a:r>
              <a:rPr lang="en-US" sz="2400" dirty="0">
                <a:latin typeface="Calibri" panose="020F0502020204030204" pitchFamily="34" charset="0"/>
                <a:cs typeface="Calibri" panose="020F0502020204030204" pitchFamily="34" charset="0"/>
              </a:rPr>
              <a:t>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p:txBody>
      </p:sp>
      <p:sp>
        <p:nvSpPr>
          <p:cNvPr id="2" name="Rectangle 1"/>
          <p:cNvSpPr/>
          <p:nvPr/>
        </p:nvSpPr>
        <p:spPr>
          <a:xfrm>
            <a:off x="4722983" y="3238084"/>
            <a:ext cx="3744416" cy="559915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19" name="Group 18"/>
          <p:cNvGrpSpPr/>
          <p:nvPr/>
        </p:nvGrpSpPr>
        <p:grpSpPr>
          <a:xfrm>
            <a:off x="4775872" y="3298076"/>
            <a:ext cx="7992888" cy="3208844"/>
            <a:chOff x="4630192" y="3328099"/>
            <a:chExt cx="7992888" cy="3208844"/>
          </a:xfrm>
        </p:grpSpPr>
        <p:sp>
          <p:nvSpPr>
            <p:cNvPr id="24" name="Rectangular Callout 27"/>
            <p:cNvSpPr/>
            <p:nvPr/>
          </p:nvSpPr>
          <p:spPr>
            <a:xfrm rot="5400000">
              <a:off x="7067338" y="912050"/>
              <a:ext cx="3118596" cy="7992888"/>
            </a:xfrm>
            <a:custGeom>
              <a:avLst/>
              <a:gdLst>
                <a:gd name="connsiteX0" fmla="*/ 0 w 5486400"/>
                <a:gd name="connsiteY0" fmla="*/ 0 h 3749040"/>
                <a:gd name="connsiteX1" fmla="*/ 914400 w 5486400"/>
                <a:gd name="connsiteY1" fmla="*/ 0 h 3749040"/>
                <a:gd name="connsiteX2" fmla="*/ 914400 w 5486400"/>
                <a:gd name="connsiteY2" fmla="*/ 0 h 3749040"/>
                <a:gd name="connsiteX3" fmla="*/ 2286000 w 5486400"/>
                <a:gd name="connsiteY3" fmla="*/ 0 h 3749040"/>
                <a:gd name="connsiteX4" fmla="*/ 5486400 w 5486400"/>
                <a:gd name="connsiteY4" fmla="*/ 0 h 3749040"/>
                <a:gd name="connsiteX5" fmla="*/ 5486400 w 5486400"/>
                <a:gd name="connsiteY5" fmla="*/ 2186940 h 3749040"/>
                <a:gd name="connsiteX6" fmla="*/ 5486400 w 5486400"/>
                <a:gd name="connsiteY6" fmla="*/ 2186940 h 3749040"/>
                <a:gd name="connsiteX7" fmla="*/ 5486400 w 5486400"/>
                <a:gd name="connsiteY7" fmla="*/ 3124200 h 3749040"/>
                <a:gd name="connsiteX8" fmla="*/ 5486400 w 5486400"/>
                <a:gd name="connsiteY8" fmla="*/ 3749040 h 3749040"/>
                <a:gd name="connsiteX9" fmla="*/ 2286000 w 5486400"/>
                <a:gd name="connsiteY9" fmla="*/ 3749040 h 3749040"/>
                <a:gd name="connsiteX10" fmla="*/ 1600218 w 5486400"/>
                <a:gd name="connsiteY10" fmla="*/ 4217670 h 3749040"/>
                <a:gd name="connsiteX11" fmla="*/ 914400 w 5486400"/>
                <a:gd name="connsiteY11" fmla="*/ 3749040 h 3749040"/>
                <a:gd name="connsiteX12" fmla="*/ 0 w 5486400"/>
                <a:gd name="connsiteY12" fmla="*/ 3749040 h 3749040"/>
                <a:gd name="connsiteX13" fmla="*/ 0 w 5486400"/>
                <a:gd name="connsiteY13" fmla="*/ 3124200 h 3749040"/>
                <a:gd name="connsiteX14" fmla="*/ 0 w 5486400"/>
                <a:gd name="connsiteY14" fmla="*/ 2186940 h 3749040"/>
                <a:gd name="connsiteX15" fmla="*/ 0 w 5486400"/>
                <a:gd name="connsiteY15" fmla="*/ 2186940 h 3749040"/>
                <a:gd name="connsiteX16" fmla="*/ 0 w 5486400"/>
                <a:gd name="connsiteY16" fmla="*/ 0 h 3749040"/>
                <a:gd name="connsiteX0" fmla="*/ 0 w 5486400"/>
                <a:gd name="connsiteY0" fmla="*/ 0 h 4217670"/>
                <a:gd name="connsiteX1" fmla="*/ 914400 w 5486400"/>
                <a:gd name="connsiteY1" fmla="*/ 0 h 4217670"/>
                <a:gd name="connsiteX2" fmla="*/ 914400 w 5486400"/>
                <a:gd name="connsiteY2" fmla="*/ 0 h 4217670"/>
                <a:gd name="connsiteX3" fmla="*/ 2286000 w 5486400"/>
                <a:gd name="connsiteY3" fmla="*/ 0 h 4217670"/>
                <a:gd name="connsiteX4" fmla="*/ 5486400 w 5486400"/>
                <a:gd name="connsiteY4" fmla="*/ 0 h 4217670"/>
                <a:gd name="connsiteX5" fmla="*/ 5486400 w 5486400"/>
                <a:gd name="connsiteY5" fmla="*/ 2186940 h 4217670"/>
                <a:gd name="connsiteX6" fmla="*/ 5486400 w 5486400"/>
                <a:gd name="connsiteY6" fmla="*/ 2186940 h 4217670"/>
                <a:gd name="connsiteX7" fmla="*/ 5486400 w 5486400"/>
                <a:gd name="connsiteY7" fmla="*/ 3124200 h 4217670"/>
                <a:gd name="connsiteX8" fmla="*/ 5486400 w 5486400"/>
                <a:gd name="connsiteY8" fmla="*/ 3749040 h 4217670"/>
                <a:gd name="connsiteX9" fmla="*/ 1578159 w 5486400"/>
                <a:gd name="connsiteY9" fmla="*/ 3751435 h 4217670"/>
                <a:gd name="connsiteX10" fmla="*/ 1600218 w 5486400"/>
                <a:gd name="connsiteY10" fmla="*/ 4217670 h 4217670"/>
                <a:gd name="connsiteX11" fmla="*/ 914400 w 5486400"/>
                <a:gd name="connsiteY11" fmla="*/ 3749040 h 4217670"/>
                <a:gd name="connsiteX12" fmla="*/ 0 w 5486400"/>
                <a:gd name="connsiteY12" fmla="*/ 3749040 h 4217670"/>
                <a:gd name="connsiteX13" fmla="*/ 0 w 5486400"/>
                <a:gd name="connsiteY13" fmla="*/ 3124200 h 4217670"/>
                <a:gd name="connsiteX14" fmla="*/ 0 w 5486400"/>
                <a:gd name="connsiteY14" fmla="*/ 2186940 h 4217670"/>
                <a:gd name="connsiteX15" fmla="*/ 0 w 5486400"/>
                <a:gd name="connsiteY15" fmla="*/ 2186940 h 4217670"/>
                <a:gd name="connsiteX16" fmla="*/ 0 w 5486400"/>
                <a:gd name="connsiteY16" fmla="*/ 0 h 4217670"/>
                <a:gd name="connsiteX0" fmla="*/ 0 w 5486400"/>
                <a:gd name="connsiteY0" fmla="*/ 0 h 4217670"/>
                <a:gd name="connsiteX1" fmla="*/ 914400 w 5486400"/>
                <a:gd name="connsiteY1" fmla="*/ 0 h 4217670"/>
                <a:gd name="connsiteX2" fmla="*/ 914400 w 5486400"/>
                <a:gd name="connsiteY2" fmla="*/ 0 h 4217670"/>
                <a:gd name="connsiteX3" fmla="*/ 2286000 w 5486400"/>
                <a:gd name="connsiteY3" fmla="*/ 0 h 4217670"/>
                <a:gd name="connsiteX4" fmla="*/ 5486400 w 5486400"/>
                <a:gd name="connsiteY4" fmla="*/ 0 h 4217670"/>
                <a:gd name="connsiteX5" fmla="*/ 5486400 w 5486400"/>
                <a:gd name="connsiteY5" fmla="*/ 2186940 h 4217670"/>
                <a:gd name="connsiteX6" fmla="*/ 5486400 w 5486400"/>
                <a:gd name="connsiteY6" fmla="*/ 2186940 h 4217670"/>
                <a:gd name="connsiteX7" fmla="*/ 5486400 w 5486400"/>
                <a:gd name="connsiteY7" fmla="*/ 3124200 h 4217670"/>
                <a:gd name="connsiteX8" fmla="*/ 5486400 w 5486400"/>
                <a:gd name="connsiteY8" fmla="*/ 3749040 h 4217670"/>
                <a:gd name="connsiteX9" fmla="*/ 1578159 w 5486400"/>
                <a:gd name="connsiteY9" fmla="*/ 3751435 h 4217670"/>
                <a:gd name="connsiteX10" fmla="*/ 1600218 w 5486400"/>
                <a:gd name="connsiteY10" fmla="*/ 4217670 h 4217670"/>
                <a:gd name="connsiteX11" fmla="*/ 495808 w 5486400"/>
                <a:gd name="connsiteY11" fmla="*/ 3732773 h 4217670"/>
                <a:gd name="connsiteX12" fmla="*/ 0 w 5486400"/>
                <a:gd name="connsiteY12" fmla="*/ 3749040 h 4217670"/>
                <a:gd name="connsiteX13" fmla="*/ 0 w 5486400"/>
                <a:gd name="connsiteY13" fmla="*/ 3124200 h 4217670"/>
                <a:gd name="connsiteX14" fmla="*/ 0 w 5486400"/>
                <a:gd name="connsiteY14" fmla="*/ 2186940 h 4217670"/>
                <a:gd name="connsiteX15" fmla="*/ 0 w 5486400"/>
                <a:gd name="connsiteY15" fmla="*/ 2186940 h 4217670"/>
                <a:gd name="connsiteX16" fmla="*/ 0 w 5486400"/>
                <a:gd name="connsiteY16" fmla="*/ 0 h 4217670"/>
                <a:gd name="connsiteX0" fmla="*/ 0 w 5486400"/>
                <a:gd name="connsiteY0" fmla="*/ 0 h 4124659"/>
                <a:gd name="connsiteX1" fmla="*/ 914400 w 5486400"/>
                <a:gd name="connsiteY1" fmla="*/ 0 h 4124659"/>
                <a:gd name="connsiteX2" fmla="*/ 914400 w 5486400"/>
                <a:gd name="connsiteY2" fmla="*/ 0 h 4124659"/>
                <a:gd name="connsiteX3" fmla="*/ 2286000 w 5486400"/>
                <a:gd name="connsiteY3" fmla="*/ 0 h 4124659"/>
                <a:gd name="connsiteX4" fmla="*/ 5486400 w 5486400"/>
                <a:gd name="connsiteY4" fmla="*/ 0 h 4124659"/>
                <a:gd name="connsiteX5" fmla="*/ 5486400 w 5486400"/>
                <a:gd name="connsiteY5" fmla="*/ 2186940 h 4124659"/>
                <a:gd name="connsiteX6" fmla="*/ 5486400 w 5486400"/>
                <a:gd name="connsiteY6" fmla="*/ 2186940 h 4124659"/>
                <a:gd name="connsiteX7" fmla="*/ 5486400 w 5486400"/>
                <a:gd name="connsiteY7" fmla="*/ 3124200 h 4124659"/>
                <a:gd name="connsiteX8" fmla="*/ 5486400 w 5486400"/>
                <a:gd name="connsiteY8" fmla="*/ 3749040 h 4124659"/>
                <a:gd name="connsiteX9" fmla="*/ 1578159 w 5486400"/>
                <a:gd name="connsiteY9" fmla="*/ 3751435 h 4124659"/>
                <a:gd name="connsiteX10" fmla="*/ 980999 w 5486400"/>
                <a:gd name="connsiteY10" fmla="*/ 4124659 h 4124659"/>
                <a:gd name="connsiteX11" fmla="*/ 495808 w 5486400"/>
                <a:gd name="connsiteY11" fmla="*/ 3732773 h 4124659"/>
                <a:gd name="connsiteX12" fmla="*/ 0 w 5486400"/>
                <a:gd name="connsiteY12" fmla="*/ 3749040 h 4124659"/>
                <a:gd name="connsiteX13" fmla="*/ 0 w 5486400"/>
                <a:gd name="connsiteY13" fmla="*/ 3124200 h 4124659"/>
                <a:gd name="connsiteX14" fmla="*/ 0 w 5486400"/>
                <a:gd name="connsiteY14" fmla="*/ 2186940 h 4124659"/>
                <a:gd name="connsiteX15" fmla="*/ 0 w 5486400"/>
                <a:gd name="connsiteY15" fmla="*/ 2186940 h 4124659"/>
                <a:gd name="connsiteX16" fmla="*/ 0 w 5486400"/>
                <a:gd name="connsiteY16" fmla="*/ 0 h 4124659"/>
                <a:gd name="connsiteX0" fmla="*/ 0 w 5486400"/>
                <a:gd name="connsiteY0" fmla="*/ 0 h 4124659"/>
                <a:gd name="connsiteX1" fmla="*/ 914400 w 5486400"/>
                <a:gd name="connsiteY1" fmla="*/ 0 h 4124659"/>
                <a:gd name="connsiteX2" fmla="*/ 914400 w 5486400"/>
                <a:gd name="connsiteY2" fmla="*/ 0 h 4124659"/>
                <a:gd name="connsiteX3" fmla="*/ 2286000 w 5486400"/>
                <a:gd name="connsiteY3" fmla="*/ 0 h 4124659"/>
                <a:gd name="connsiteX4" fmla="*/ 5486400 w 5486400"/>
                <a:gd name="connsiteY4" fmla="*/ 0 h 4124659"/>
                <a:gd name="connsiteX5" fmla="*/ 5486400 w 5486400"/>
                <a:gd name="connsiteY5" fmla="*/ 2186940 h 4124659"/>
                <a:gd name="connsiteX6" fmla="*/ 5486400 w 5486400"/>
                <a:gd name="connsiteY6" fmla="*/ 2186940 h 4124659"/>
                <a:gd name="connsiteX7" fmla="*/ 5486400 w 5486400"/>
                <a:gd name="connsiteY7" fmla="*/ 3124200 h 4124659"/>
                <a:gd name="connsiteX8" fmla="*/ 5486400 w 5486400"/>
                <a:gd name="connsiteY8" fmla="*/ 3749040 h 4124659"/>
                <a:gd name="connsiteX9" fmla="*/ 1186276 w 5486400"/>
                <a:gd name="connsiteY9" fmla="*/ 3732774 h 4124659"/>
                <a:gd name="connsiteX10" fmla="*/ 980999 w 5486400"/>
                <a:gd name="connsiteY10" fmla="*/ 4124659 h 4124659"/>
                <a:gd name="connsiteX11" fmla="*/ 495808 w 5486400"/>
                <a:gd name="connsiteY11" fmla="*/ 3732773 h 4124659"/>
                <a:gd name="connsiteX12" fmla="*/ 0 w 5486400"/>
                <a:gd name="connsiteY12" fmla="*/ 3749040 h 4124659"/>
                <a:gd name="connsiteX13" fmla="*/ 0 w 5486400"/>
                <a:gd name="connsiteY13" fmla="*/ 3124200 h 4124659"/>
                <a:gd name="connsiteX14" fmla="*/ 0 w 5486400"/>
                <a:gd name="connsiteY14" fmla="*/ 2186940 h 4124659"/>
                <a:gd name="connsiteX15" fmla="*/ 0 w 5486400"/>
                <a:gd name="connsiteY15" fmla="*/ 2186940 h 4124659"/>
                <a:gd name="connsiteX16" fmla="*/ 0 w 5486400"/>
                <a:gd name="connsiteY16" fmla="*/ 0 h 4124659"/>
                <a:gd name="connsiteX0" fmla="*/ 0 w 5486400"/>
                <a:gd name="connsiteY0" fmla="*/ 0 h 3994030"/>
                <a:gd name="connsiteX1" fmla="*/ 914400 w 5486400"/>
                <a:gd name="connsiteY1" fmla="*/ 0 h 3994030"/>
                <a:gd name="connsiteX2" fmla="*/ 914400 w 5486400"/>
                <a:gd name="connsiteY2" fmla="*/ 0 h 3994030"/>
                <a:gd name="connsiteX3" fmla="*/ 2286000 w 5486400"/>
                <a:gd name="connsiteY3" fmla="*/ 0 h 3994030"/>
                <a:gd name="connsiteX4" fmla="*/ 5486400 w 5486400"/>
                <a:gd name="connsiteY4" fmla="*/ 0 h 3994030"/>
                <a:gd name="connsiteX5" fmla="*/ 5486400 w 5486400"/>
                <a:gd name="connsiteY5" fmla="*/ 2186940 h 3994030"/>
                <a:gd name="connsiteX6" fmla="*/ 5486400 w 5486400"/>
                <a:gd name="connsiteY6" fmla="*/ 2186940 h 3994030"/>
                <a:gd name="connsiteX7" fmla="*/ 5486400 w 5486400"/>
                <a:gd name="connsiteY7" fmla="*/ 3124200 h 3994030"/>
                <a:gd name="connsiteX8" fmla="*/ 5486400 w 5486400"/>
                <a:gd name="connsiteY8" fmla="*/ 3749040 h 3994030"/>
                <a:gd name="connsiteX9" fmla="*/ 1186276 w 5486400"/>
                <a:gd name="connsiteY9" fmla="*/ 3732774 h 3994030"/>
                <a:gd name="connsiteX10" fmla="*/ 700146 w 5486400"/>
                <a:gd name="connsiteY10" fmla="*/ 3994030 h 3994030"/>
                <a:gd name="connsiteX11" fmla="*/ 495808 w 5486400"/>
                <a:gd name="connsiteY11" fmla="*/ 3732773 h 3994030"/>
                <a:gd name="connsiteX12" fmla="*/ 0 w 5486400"/>
                <a:gd name="connsiteY12" fmla="*/ 3749040 h 3994030"/>
                <a:gd name="connsiteX13" fmla="*/ 0 w 5486400"/>
                <a:gd name="connsiteY13" fmla="*/ 3124200 h 3994030"/>
                <a:gd name="connsiteX14" fmla="*/ 0 w 5486400"/>
                <a:gd name="connsiteY14" fmla="*/ 2186940 h 3994030"/>
                <a:gd name="connsiteX15" fmla="*/ 0 w 5486400"/>
                <a:gd name="connsiteY15" fmla="*/ 2186940 h 3994030"/>
                <a:gd name="connsiteX16" fmla="*/ 0 w 5486400"/>
                <a:gd name="connsiteY16" fmla="*/ 0 h 3994030"/>
                <a:gd name="connsiteX0" fmla="*/ 0 w 5486400"/>
                <a:gd name="connsiteY0" fmla="*/ 0 h 3994030"/>
                <a:gd name="connsiteX1" fmla="*/ 914400 w 5486400"/>
                <a:gd name="connsiteY1" fmla="*/ 0 h 3994030"/>
                <a:gd name="connsiteX2" fmla="*/ 914400 w 5486400"/>
                <a:gd name="connsiteY2" fmla="*/ 0 h 3994030"/>
                <a:gd name="connsiteX3" fmla="*/ 2286000 w 5486400"/>
                <a:gd name="connsiteY3" fmla="*/ 0 h 3994030"/>
                <a:gd name="connsiteX4" fmla="*/ 5486400 w 5486400"/>
                <a:gd name="connsiteY4" fmla="*/ 0 h 3994030"/>
                <a:gd name="connsiteX5" fmla="*/ 5486400 w 5486400"/>
                <a:gd name="connsiteY5" fmla="*/ 2186940 h 3994030"/>
                <a:gd name="connsiteX6" fmla="*/ 5486400 w 5486400"/>
                <a:gd name="connsiteY6" fmla="*/ 2186940 h 3994030"/>
                <a:gd name="connsiteX7" fmla="*/ 5486400 w 5486400"/>
                <a:gd name="connsiteY7" fmla="*/ 3124200 h 3994030"/>
                <a:gd name="connsiteX8" fmla="*/ 5486400 w 5486400"/>
                <a:gd name="connsiteY8" fmla="*/ 3749040 h 3994030"/>
                <a:gd name="connsiteX9" fmla="*/ 905421 w 5486400"/>
                <a:gd name="connsiteY9" fmla="*/ 3751435 h 3994030"/>
                <a:gd name="connsiteX10" fmla="*/ 700146 w 5486400"/>
                <a:gd name="connsiteY10" fmla="*/ 3994030 h 3994030"/>
                <a:gd name="connsiteX11" fmla="*/ 495808 w 5486400"/>
                <a:gd name="connsiteY11" fmla="*/ 3732773 h 3994030"/>
                <a:gd name="connsiteX12" fmla="*/ 0 w 5486400"/>
                <a:gd name="connsiteY12" fmla="*/ 3749040 h 3994030"/>
                <a:gd name="connsiteX13" fmla="*/ 0 w 5486400"/>
                <a:gd name="connsiteY13" fmla="*/ 3124200 h 3994030"/>
                <a:gd name="connsiteX14" fmla="*/ 0 w 5486400"/>
                <a:gd name="connsiteY14" fmla="*/ 2186940 h 3994030"/>
                <a:gd name="connsiteX15" fmla="*/ 0 w 5486400"/>
                <a:gd name="connsiteY15" fmla="*/ 2186940 h 3994030"/>
                <a:gd name="connsiteX16" fmla="*/ 0 w 5486400"/>
                <a:gd name="connsiteY16" fmla="*/ 0 h 3994030"/>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905421 w 5486400"/>
                <a:gd name="connsiteY9" fmla="*/ 3751435 h 3839344"/>
                <a:gd name="connsiteX10" fmla="*/ 723026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1307586 w 5486400"/>
                <a:gd name="connsiteY9" fmla="*/ 3742285 h 3839344"/>
                <a:gd name="connsiteX10" fmla="*/ 723026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 name="connsiteX0" fmla="*/ 0 w 5486400"/>
                <a:gd name="connsiteY0" fmla="*/ 0 h 3839344"/>
                <a:gd name="connsiteX1" fmla="*/ 914400 w 5486400"/>
                <a:gd name="connsiteY1" fmla="*/ 0 h 3839344"/>
                <a:gd name="connsiteX2" fmla="*/ 914400 w 5486400"/>
                <a:gd name="connsiteY2" fmla="*/ 0 h 3839344"/>
                <a:gd name="connsiteX3" fmla="*/ 2286000 w 5486400"/>
                <a:gd name="connsiteY3" fmla="*/ 0 h 3839344"/>
                <a:gd name="connsiteX4" fmla="*/ 5486400 w 5486400"/>
                <a:gd name="connsiteY4" fmla="*/ 0 h 3839344"/>
                <a:gd name="connsiteX5" fmla="*/ 5486400 w 5486400"/>
                <a:gd name="connsiteY5" fmla="*/ 2186940 h 3839344"/>
                <a:gd name="connsiteX6" fmla="*/ 5486400 w 5486400"/>
                <a:gd name="connsiteY6" fmla="*/ 2186940 h 3839344"/>
                <a:gd name="connsiteX7" fmla="*/ 5486400 w 5486400"/>
                <a:gd name="connsiteY7" fmla="*/ 3124200 h 3839344"/>
                <a:gd name="connsiteX8" fmla="*/ 5486400 w 5486400"/>
                <a:gd name="connsiteY8" fmla="*/ 3749040 h 3839344"/>
                <a:gd name="connsiteX9" fmla="*/ 1307586 w 5486400"/>
                <a:gd name="connsiteY9" fmla="*/ 3742285 h 3839344"/>
                <a:gd name="connsiteX10" fmla="*/ 957623 w 5486400"/>
                <a:gd name="connsiteY10" fmla="*/ 3839344 h 3839344"/>
                <a:gd name="connsiteX11" fmla="*/ 495808 w 5486400"/>
                <a:gd name="connsiteY11" fmla="*/ 3732773 h 3839344"/>
                <a:gd name="connsiteX12" fmla="*/ 0 w 5486400"/>
                <a:gd name="connsiteY12" fmla="*/ 3749040 h 3839344"/>
                <a:gd name="connsiteX13" fmla="*/ 0 w 5486400"/>
                <a:gd name="connsiteY13" fmla="*/ 3124200 h 3839344"/>
                <a:gd name="connsiteX14" fmla="*/ 0 w 5486400"/>
                <a:gd name="connsiteY14" fmla="*/ 2186940 h 3839344"/>
                <a:gd name="connsiteX15" fmla="*/ 0 w 5486400"/>
                <a:gd name="connsiteY15" fmla="*/ 2186940 h 3839344"/>
                <a:gd name="connsiteX16" fmla="*/ 0 w 5486400"/>
                <a:gd name="connsiteY16" fmla="*/ 0 h 383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6400" h="3839344">
                  <a:moveTo>
                    <a:pt x="0" y="0"/>
                  </a:moveTo>
                  <a:lnTo>
                    <a:pt x="914400" y="0"/>
                  </a:lnTo>
                  <a:lnTo>
                    <a:pt x="914400" y="0"/>
                  </a:lnTo>
                  <a:lnTo>
                    <a:pt x="2286000" y="0"/>
                  </a:lnTo>
                  <a:lnTo>
                    <a:pt x="5486400" y="0"/>
                  </a:lnTo>
                  <a:lnTo>
                    <a:pt x="5486400" y="2186940"/>
                  </a:lnTo>
                  <a:lnTo>
                    <a:pt x="5486400" y="2186940"/>
                  </a:lnTo>
                  <a:lnTo>
                    <a:pt x="5486400" y="3124200"/>
                  </a:lnTo>
                  <a:lnTo>
                    <a:pt x="5486400" y="3749040"/>
                  </a:lnTo>
                  <a:lnTo>
                    <a:pt x="1307586" y="3742285"/>
                  </a:lnTo>
                  <a:lnTo>
                    <a:pt x="957623" y="3839344"/>
                  </a:lnTo>
                  <a:lnTo>
                    <a:pt x="495808" y="3732773"/>
                  </a:lnTo>
                  <a:lnTo>
                    <a:pt x="0" y="3749040"/>
                  </a:lnTo>
                  <a:lnTo>
                    <a:pt x="0" y="3124200"/>
                  </a:lnTo>
                  <a:lnTo>
                    <a:pt x="0" y="2186940"/>
                  </a:lnTo>
                  <a:lnTo>
                    <a:pt x="0" y="2186940"/>
                  </a:lnTo>
                  <a:lnTo>
                    <a:pt x="0" y="0"/>
                  </a:lnTo>
                  <a:close/>
                </a:path>
              </a:pathLst>
            </a:custGeom>
            <a:noFill/>
            <a:ln w="19050">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5" name="TextBox 24"/>
            <p:cNvSpPr txBox="1"/>
            <p:nvPr/>
          </p:nvSpPr>
          <p:spPr>
            <a:xfrm>
              <a:off x="4892039" y="3328099"/>
              <a:ext cx="295270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Localization error:</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26" name="TextBox 25"/>
            <p:cNvSpPr txBox="1"/>
            <p:nvPr/>
          </p:nvSpPr>
          <p:spPr>
            <a:xfrm>
              <a:off x="4859784" y="3479696"/>
              <a:ext cx="7217945" cy="30572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endParaRPr lang="en-US" sz="2400" dirty="0" smtClean="0">
                <a:latin typeface="Calibri" panose="020F0502020204030204" pitchFamily="34" charset="0"/>
                <a:ea typeface="Helvetica Neue"/>
                <a:cs typeface="Calibri" panose="020F0502020204030204" pitchFamily="34" charset="0"/>
                <a:sym typeface="Helvetica Neue"/>
              </a:endParaRPr>
            </a:p>
            <a:p>
              <a:pPr marL="342900" indent="-342900" algn="just" rtl="0" latinLnBrk="1" hangingPunct="0">
                <a:buFont typeface="Arial" panose="020B0604020202020204" pitchFamily="34" charset="0"/>
                <a:buChar char="•"/>
              </a:pPr>
              <a:r>
                <a:rPr lang="en-US" sz="2400" dirty="0">
                  <a:latin typeface="Calibri" panose="020F0502020204030204" pitchFamily="34" charset="0"/>
                  <a:ea typeface="Helvetica Neue"/>
                  <a:cs typeface="Calibri" panose="020F0502020204030204" pitchFamily="34" charset="0"/>
                  <a:sym typeface="Helvetica Neue"/>
                </a:rPr>
                <a:t>the Euclidean distance between the predicted </a:t>
              </a:r>
              <a:r>
                <a:rPr lang="en-US" sz="2400" dirty="0" smtClean="0">
                  <a:latin typeface="Calibri" panose="020F0502020204030204" pitchFamily="34" charset="0"/>
                  <a:ea typeface="Helvetica Neue"/>
                  <a:cs typeface="Calibri" panose="020F0502020204030204" pitchFamily="34" charset="0"/>
                  <a:sym typeface="Helvetica Neue"/>
                </a:rPr>
                <a:t>marker  </a:t>
              </a:r>
              <a:r>
                <a:rPr lang="en-US" sz="2400" dirty="0">
                  <a:latin typeface="Calibri" panose="020F0502020204030204" pitchFamily="34" charset="0"/>
                  <a:ea typeface="Helvetica Neue"/>
                  <a:cs typeface="Calibri" panose="020F0502020204030204" pitchFamily="34" charset="0"/>
                  <a:sym typeface="Helvetica Neue"/>
                </a:rPr>
                <a:t>location</a:t>
              </a:r>
              <a:r>
                <a:rPr lang="en-US" sz="2400" dirty="0" smtClean="0">
                  <a:latin typeface="Calibri" panose="020F0502020204030204" pitchFamily="34" charset="0"/>
                  <a:ea typeface="Helvetica Neue"/>
                  <a:cs typeface="Calibri" panose="020F0502020204030204" pitchFamily="34" charset="0"/>
                  <a:sym typeface="Helvetica Neue"/>
                </a:rPr>
                <a:t>, computed </a:t>
              </a:r>
              <a:r>
                <a:rPr lang="en-US" sz="2400" dirty="0">
                  <a:latin typeface="Calibri" panose="020F0502020204030204" pitchFamily="34" charset="0"/>
                  <a:ea typeface="Helvetica Neue"/>
                  <a:cs typeface="Calibri" panose="020F0502020204030204" pitchFamily="34" charset="0"/>
                  <a:sym typeface="Helvetica Neue"/>
                </a:rPr>
                <a:t>from the z-frame registration</a:t>
              </a:r>
              <a:r>
                <a:rPr lang="en-US" sz="2400" dirty="0" smtClean="0">
                  <a:latin typeface="Calibri" panose="020F0502020204030204" pitchFamily="34" charset="0"/>
                  <a:ea typeface="Helvetica Neue"/>
                  <a:cs typeface="Calibri" panose="020F0502020204030204" pitchFamily="34" charset="0"/>
                  <a:sym typeface="Helvetica Neue"/>
                </a:rPr>
                <a:t>,         and </a:t>
              </a:r>
              <a:r>
                <a:rPr lang="en-US" sz="2400" dirty="0">
                  <a:latin typeface="Calibri" panose="020F0502020204030204" pitchFamily="34" charset="0"/>
                  <a:ea typeface="Helvetica Neue"/>
                  <a:cs typeface="Calibri" panose="020F0502020204030204" pitchFamily="34" charset="0"/>
                  <a:sym typeface="Helvetica Neue"/>
                </a:rPr>
                <a:t>its true position </a:t>
              </a:r>
              <a:r>
                <a:rPr lang="en-US" sz="2400" dirty="0" smtClean="0">
                  <a:latin typeface="Calibri" panose="020F0502020204030204" pitchFamily="34" charset="0"/>
                  <a:ea typeface="Helvetica Neue"/>
                  <a:cs typeface="Calibri" panose="020F0502020204030204" pitchFamily="34" charset="0"/>
                  <a:sym typeface="Helvetica Neue"/>
                </a:rPr>
                <a:t>as measured in MR images:</a:t>
              </a:r>
              <a:endParaRPr lang="en-US" sz="2400" dirty="0">
                <a:latin typeface="Calibri" panose="020F0502020204030204" pitchFamily="34" charset="0"/>
                <a:cs typeface="Calibri" panose="020F0502020204030204" pitchFamily="34" charset="0"/>
                <a:sym typeface="Helvetica Neue"/>
              </a:endParaRPr>
            </a:p>
            <a:p>
              <a:endParaRPr lang="en-US" sz="2400" dirty="0">
                <a:latin typeface="Calibri" panose="020F0502020204030204" pitchFamily="34" charset="0"/>
                <a:cs typeface="Calibri" panose="020F0502020204030204" pitchFamily="34" charset="0"/>
              </a:endParaRPr>
            </a:p>
            <a:p>
              <a:pPr rtl="0" latinLnBrk="1" hangingPunct="0"/>
              <a:r>
                <a:rPr lang="en-US" sz="2400" dirty="0" smtClean="0">
                  <a:latin typeface="Calibri" panose="020F0502020204030204" pitchFamily="34" charset="0"/>
                  <a:cs typeface="Calibri" panose="020F0502020204030204" pitchFamily="34" charset="0"/>
                </a:rPr>
                <a:t>D=Pf-P</a:t>
              </a:r>
            </a:p>
            <a:p>
              <a:pPr rtl="0" latinLnBrk="1" hangingPunct="0"/>
              <a:r>
                <a:rPr lang="en-US" sz="2400" dirty="0" smtClean="0">
                  <a:latin typeface="Calibri" panose="020F0502020204030204" pitchFamily="34" charset="0"/>
                  <a:cs typeface="Calibri" panose="020F0502020204030204" pitchFamily="34" charset="0"/>
                </a:rPr>
                <a:t>LE=norm(D)</a:t>
              </a:r>
            </a:p>
            <a:p>
              <a:pPr rtl="0" latinLnBrk="1" hangingPunct="0"/>
              <a:r>
                <a:rPr lang="en-US" sz="2400" dirty="0" smtClean="0">
                  <a:latin typeface="Calibri" panose="020F0502020204030204" pitchFamily="34" charset="0"/>
                  <a:ea typeface="Helvetica Neue"/>
                  <a:cs typeface="Calibri" panose="020F0502020204030204" pitchFamily="34" charset="0"/>
                  <a:sym typeface="Helvetica Neue"/>
                </a:rPr>
                <a:t> </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grpSp>
        <p:nvGrpSpPr>
          <p:cNvPr id="9" name="Group 8"/>
          <p:cNvGrpSpPr/>
          <p:nvPr/>
        </p:nvGrpSpPr>
        <p:grpSpPr>
          <a:xfrm>
            <a:off x="398550" y="6532290"/>
            <a:ext cx="12314996" cy="3017520"/>
            <a:chOff x="403413" y="6497231"/>
            <a:chExt cx="12314996" cy="3017520"/>
          </a:xfrm>
        </p:grpSpPr>
        <p:sp>
          <p:nvSpPr>
            <p:cNvPr id="33" name="Rectangular Callout 24"/>
            <p:cNvSpPr/>
            <p:nvPr/>
          </p:nvSpPr>
          <p:spPr>
            <a:xfrm rot="10800000">
              <a:off x="403413" y="6497231"/>
              <a:ext cx="12314996" cy="3017520"/>
            </a:xfrm>
            <a:custGeom>
              <a:avLst/>
              <a:gdLst>
                <a:gd name="connsiteX0" fmla="*/ 0 w 11911146"/>
                <a:gd name="connsiteY0" fmla="*/ 0 h 2642754"/>
                <a:gd name="connsiteX1" fmla="*/ 1985191 w 11911146"/>
                <a:gd name="connsiteY1" fmla="*/ 0 h 2642754"/>
                <a:gd name="connsiteX2" fmla="*/ 1985191 w 11911146"/>
                <a:gd name="connsiteY2" fmla="*/ 0 h 2642754"/>
                <a:gd name="connsiteX3" fmla="*/ 4962978 w 11911146"/>
                <a:gd name="connsiteY3" fmla="*/ 0 h 2642754"/>
                <a:gd name="connsiteX4" fmla="*/ 11911146 w 11911146"/>
                <a:gd name="connsiteY4" fmla="*/ 0 h 2642754"/>
                <a:gd name="connsiteX5" fmla="*/ 11911146 w 11911146"/>
                <a:gd name="connsiteY5" fmla="*/ 1541607 h 2642754"/>
                <a:gd name="connsiteX6" fmla="*/ 11911146 w 11911146"/>
                <a:gd name="connsiteY6" fmla="*/ 1541607 h 2642754"/>
                <a:gd name="connsiteX7" fmla="*/ 11911146 w 11911146"/>
                <a:gd name="connsiteY7" fmla="*/ 2202295 h 2642754"/>
                <a:gd name="connsiteX8" fmla="*/ 11911146 w 11911146"/>
                <a:gd name="connsiteY8" fmla="*/ 2642754 h 2642754"/>
                <a:gd name="connsiteX9" fmla="*/ 4962978 w 11911146"/>
                <a:gd name="connsiteY9" fmla="*/ 2642754 h 2642754"/>
                <a:gd name="connsiteX10" fmla="*/ 3474124 w 11911146"/>
                <a:gd name="connsiteY10" fmla="*/ 2973098 h 2642754"/>
                <a:gd name="connsiteX11" fmla="*/ 1985191 w 11911146"/>
                <a:gd name="connsiteY11" fmla="*/ 2642754 h 2642754"/>
                <a:gd name="connsiteX12" fmla="*/ 0 w 11911146"/>
                <a:gd name="connsiteY12" fmla="*/ 2642754 h 2642754"/>
                <a:gd name="connsiteX13" fmla="*/ 0 w 11911146"/>
                <a:gd name="connsiteY13" fmla="*/ 2202295 h 2642754"/>
                <a:gd name="connsiteX14" fmla="*/ 0 w 11911146"/>
                <a:gd name="connsiteY14" fmla="*/ 1541607 h 2642754"/>
                <a:gd name="connsiteX15" fmla="*/ 0 w 11911146"/>
                <a:gd name="connsiteY15" fmla="*/ 1541607 h 2642754"/>
                <a:gd name="connsiteX16" fmla="*/ 0 w 11911146"/>
                <a:gd name="connsiteY16" fmla="*/ 0 h 2642754"/>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4962978 w 11911146"/>
                <a:gd name="connsiteY9" fmla="*/ 2642754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696886 w 11911146"/>
                <a:gd name="connsiteY9" fmla="*/ 2689646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900983 w 11911146"/>
                <a:gd name="connsiteY9" fmla="*/ 2686835 h 2973098"/>
                <a:gd name="connsiteX10" fmla="*/ 3474124 w 11911146"/>
                <a:gd name="connsiteY10" fmla="*/ 2973098 h 2973098"/>
                <a:gd name="connsiteX11" fmla="*/ 3204391 w 11911146"/>
                <a:gd name="connsiteY11" fmla="*/ 2736539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73098"/>
                <a:gd name="connsiteX1" fmla="*/ 1985191 w 11911146"/>
                <a:gd name="connsiteY1" fmla="*/ 0 h 2973098"/>
                <a:gd name="connsiteX2" fmla="*/ 1985191 w 11911146"/>
                <a:gd name="connsiteY2" fmla="*/ 0 h 2973098"/>
                <a:gd name="connsiteX3" fmla="*/ 4962978 w 11911146"/>
                <a:gd name="connsiteY3" fmla="*/ 0 h 2973098"/>
                <a:gd name="connsiteX4" fmla="*/ 11911146 w 11911146"/>
                <a:gd name="connsiteY4" fmla="*/ 0 h 2973098"/>
                <a:gd name="connsiteX5" fmla="*/ 11911146 w 11911146"/>
                <a:gd name="connsiteY5" fmla="*/ 1541607 h 2973098"/>
                <a:gd name="connsiteX6" fmla="*/ 11911146 w 11911146"/>
                <a:gd name="connsiteY6" fmla="*/ 1541607 h 2973098"/>
                <a:gd name="connsiteX7" fmla="*/ 11911146 w 11911146"/>
                <a:gd name="connsiteY7" fmla="*/ 2202295 h 2973098"/>
                <a:gd name="connsiteX8" fmla="*/ 11911146 w 11911146"/>
                <a:gd name="connsiteY8" fmla="*/ 2642754 h 2973098"/>
                <a:gd name="connsiteX9" fmla="*/ 3900983 w 11911146"/>
                <a:gd name="connsiteY9" fmla="*/ 2686835 h 2973098"/>
                <a:gd name="connsiteX10" fmla="*/ 3474124 w 11911146"/>
                <a:gd name="connsiteY10" fmla="*/ 2973098 h 2973098"/>
                <a:gd name="connsiteX11" fmla="*/ 3371041 w 11911146"/>
                <a:gd name="connsiteY11" fmla="*/ 2710281 h 2973098"/>
                <a:gd name="connsiteX12" fmla="*/ 0 w 11911146"/>
                <a:gd name="connsiteY12" fmla="*/ 2642754 h 2973098"/>
                <a:gd name="connsiteX13" fmla="*/ 0 w 11911146"/>
                <a:gd name="connsiteY13" fmla="*/ 2202295 h 2973098"/>
                <a:gd name="connsiteX14" fmla="*/ 0 w 11911146"/>
                <a:gd name="connsiteY14" fmla="*/ 1541607 h 2973098"/>
                <a:gd name="connsiteX15" fmla="*/ 0 w 11911146"/>
                <a:gd name="connsiteY15" fmla="*/ 1541607 h 2973098"/>
                <a:gd name="connsiteX16" fmla="*/ 0 w 11911146"/>
                <a:gd name="connsiteY16" fmla="*/ 0 h 2973098"/>
                <a:gd name="connsiteX0" fmla="*/ 0 w 11911146"/>
                <a:gd name="connsiteY0" fmla="*/ 0 h 2921296"/>
                <a:gd name="connsiteX1" fmla="*/ 1985191 w 11911146"/>
                <a:gd name="connsiteY1" fmla="*/ 0 h 2921296"/>
                <a:gd name="connsiteX2" fmla="*/ 1985191 w 11911146"/>
                <a:gd name="connsiteY2" fmla="*/ 0 h 2921296"/>
                <a:gd name="connsiteX3" fmla="*/ 4962978 w 11911146"/>
                <a:gd name="connsiteY3" fmla="*/ 0 h 2921296"/>
                <a:gd name="connsiteX4" fmla="*/ 11911146 w 11911146"/>
                <a:gd name="connsiteY4" fmla="*/ 0 h 2921296"/>
                <a:gd name="connsiteX5" fmla="*/ 11911146 w 11911146"/>
                <a:gd name="connsiteY5" fmla="*/ 1541607 h 2921296"/>
                <a:gd name="connsiteX6" fmla="*/ 11911146 w 11911146"/>
                <a:gd name="connsiteY6" fmla="*/ 1541607 h 2921296"/>
                <a:gd name="connsiteX7" fmla="*/ 11911146 w 11911146"/>
                <a:gd name="connsiteY7" fmla="*/ 2202295 h 2921296"/>
                <a:gd name="connsiteX8" fmla="*/ 11911146 w 11911146"/>
                <a:gd name="connsiteY8" fmla="*/ 2642754 h 2921296"/>
                <a:gd name="connsiteX9" fmla="*/ 3900983 w 11911146"/>
                <a:gd name="connsiteY9" fmla="*/ 2686835 h 2921296"/>
                <a:gd name="connsiteX10" fmla="*/ 3647532 w 11911146"/>
                <a:gd name="connsiteY10" fmla="*/ 2921296 h 2921296"/>
                <a:gd name="connsiteX11" fmla="*/ 3371041 w 11911146"/>
                <a:gd name="connsiteY11" fmla="*/ 2710281 h 2921296"/>
                <a:gd name="connsiteX12" fmla="*/ 0 w 11911146"/>
                <a:gd name="connsiteY12" fmla="*/ 2642754 h 2921296"/>
                <a:gd name="connsiteX13" fmla="*/ 0 w 11911146"/>
                <a:gd name="connsiteY13" fmla="*/ 2202295 h 2921296"/>
                <a:gd name="connsiteX14" fmla="*/ 0 w 11911146"/>
                <a:gd name="connsiteY14" fmla="*/ 1541607 h 2921296"/>
                <a:gd name="connsiteX15" fmla="*/ 0 w 11911146"/>
                <a:gd name="connsiteY15" fmla="*/ 1541607 h 2921296"/>
                <a:gd name="connsiteX16" fmla="*/ 0 w 11911146"/>
                <a:gd name="connsiteY16" fmla="*/ 0 h 2921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11146" h="2921296">
                  <a:moveTo>
                    <a:pt x="0" y="0"/>
                  </a:moveTo>
                  <a:lnTo>
                    <a:pt x="1985191" y="0"/>
                  </a:lnTo>
                  <a:lnTo>
                    <a:pt x="1985191" y="0"/>
                  </a:lnTo>
                  <a:lnTo>
                    <a:pt x="4962978" y="0"/>
                  </a:lnTo>
                  <a:lnTo>
                    <a:pt x="11911146" y="0"/>
                  </a:lnTo>
                  <a:lnTo>
                    <a:pt x="11911146" y="1541607"/>
                  </a:lnTo>
                  <a:lnTo>
                    <a:pt x="11911146" y="1541607"/>
                  </a:lnTo>
                  <a:lnTo>
                    <a:pt x="11911146" y="2202295"/>
                  </a:lnTo>
                  <a:lnTo>
                    <a:pt x="11911146" y="2642754"/>
                  </a:lnTo>
                  <a:lnTo>
                    <a:pt x="3900983" y="2686835"/>
                  </a:lnTo>
                  <a:lnTo>
                    <a:pt x="3647532" y="2921296"/>
                  </a:lnTo>
                  <a:lnTo>
                    <a:pt x="3371041" y="2710281"/>
                  </a:lnTo>
                  <a:lnTo>
                    <a:pt x="0" y="2642754"/>
                  </a:lnTo>
                  <a:lnTo>
                    <a:pt x="0" y="2202295"/>
                  </a:lnTo>
                  <a:lnTo>
                    <a:pt x="0" y="1541607"/>
                  </a:lnTo>
                  <a:lnTo>
                    <a:pt x="0" y="1541607"/>
                  </a:lnTo>
                  <a:lnTo>
                    <a:pt x="0" y="0"/>
                  </a:lnTo>
                  <a:close/>
                </a:path>
              </a:pathLst>
            </a:custGeom>
            <a:noFill/>
            <a:ln w="19050" cap="flat">
              <a:solidFill>
                <a:schemeClr val="accent6">
                  <a:lumMod val="75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8" name="Group 7"/>
            <p:cNvGrpSpPr/>
            <p:nvPr/>
          </p:nvGrpSpPr>
          <p:grpSpPr>
            <a:xfrm>
              <a:off x="568381" y="6819559"/>
              <a:ext cx="11910973" cy="2568922"/>
              <a:chOff x="494798" y="6732448"/>
              <a:chExt cx="11910973" cy="2568922"/>
            </a:xfrm>
          </p:grpSpPr>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745" y="6877003"/>
                <a:ext cx="2844542" cy="839374"/>
              </a:xfrm>
              <a:prstGeom prst="rect">
                <a:avLst/>
              </a:prstGeom>
            </p:spPr>
          </p:pic>
          <p:sp>
            <p:nvSpPr>
              <p:cNvPr id="35" name="TextBox 34"/>
              <p:cNvSpPr txBox="1"/>
              <p:nvPr/>
            </p:nvSpPr>
            <p:spPr>
              <a:xfrm>
                <a:off x="494798" y="6788407"/>
                <a:ext cx="2952706"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Z-frame registration:</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36" name="Grafik 11"/>
              <p:cNvPicPr>
                <a:picLocks noChangeAspect="1"/>
              </p:cNvPicPr>
              <p:nvPr/>
            </p:nvPicPr>
            <p:blipFill rotWithShape="1">
              <a:blip r:embed="rId4"/>
              <a:srcRect t="2194" r="1906" b="54357"/>
              <a:stretch/>
            </p:blipFill>
            <p:spPr>
              <a:xfrm>
                <a:off x="724618" y="7435653"/>
                <a:ext cx="6400986" cy="1865717"/>
              </a:xfrm>
              <a:prstGeom prst="rect">
                <a:avLst/>
              </a:prstGeom>
            </p:spPr>
          </p:pic>
          <p:pic>
            <p:nvPicPr>
              <p:cNvPr id="37" name="Grafik 8"/>
              <p:cNvPicPr>
                <a:picLocks noChangeAspect="1"/>
              </p:cNvPicPr>
              <p:nvPr/>
            </p:nvPicPr>
            <p:blipFill rotWithShape="1">
              <a:blip r:embed="rId4"/>
              <a:srcRect t="78261" r="49070"/>
              <a:stretch/>
            </p:blipFill>
            <p:spPr>
              <a:xfrm>
                <a:off x="7484456" y="8034254"/>
                <a:ext cx="3583656" cy="1006585"/>
              </a:xfrm>
              <a:prstGeom prst="rect">
                <a:avLst/>
              </a:prstGeom>
            </p:spPr>
          </p:pic>
          <p:pic>
            <p:nvPicPr>
              <p:cNvPr id="38" name="Picture 37"/>
              <p:cNvPicPr>
                <a:picLocks noChangeAspect="1"/>
              </p:cNvPicPr>
              <p:nvPr/>
            </p:nvPicPr>
            <p:blipFill rotWithShape="1">
              <a:blip r:embed="rId5">
                <a:extLst>
                  <a:ext uri="{28A0092B-C50C-407E-A947-70E740481C1C}">
                    <a14:useLocalDpi xmlns:a14="http://schemas.microsoft.com/office/drawing/2010/main" val="0"/>
                  </a:ext>
                </a:extLst>
              </a:blip>
              <a:srcRect t="-1173" r="7763" b="1"/>
              <a:stretch/>
            </p:blipFill>
            <p:spPr>
              <a:xfrm>
                <a:off x="7193691" y="6732448"/>
                <a:ext cx="5212080" cy="1017903"/>
              </a:xfrm>
              <a:prstGeom prst="rect">
                <a:avLst/>
              </a:prstGeom>
            </p:spPr>
          </p:pic>
        </p:grpSp>
      </p:grpSp>
    </p:spTree>
    <p:extLst>
      <p:ext uri="{BB962C8B-B14F-4D97-AF65-F5344CB8AC3E}">
        <p14:creationId xmlns:p14="http://schemas.microsoft.com/office/powerpoint/2010/main" val="24326787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Image filtering steps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3" name="Rectangle 2"/>
          <p:cNvSpPr/>
          <p:nvPr/>
        </p:nvSpPr>
        <p:spPr>
          <a:xfrm>
            <a:off x="4918224" y="3033924"/>
            <a:ext cx="2808312" cy="841256"/>
          </a:xfrm>
          <a:prstGeom prst="rect">
            <a:avLst/>
          </a:prstGeom>
          <a:noFill/>
          <a:ln w="1270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rgbClr val="FFFFFF"/>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Calibri" panose="020F0502020204030204" pitchFamily="34" charset="0"/>
              <a:cs typeface="Calibri" panose="020F0502020204030204" pitchFamily="34" charset="0"/>
              <a:sym typeface="Helvetica Light"/>
            </a:endParaRPr>
          </a:p>
        </p:txBody>
      </p:sp>
      <p:sp>
        <p:nvSpPr>
          <p:cNvPr id="5" name="Rectangle 4"/>
          <p:cNvSpPr/>
          <p:nvPr/>
        </p:nvSpPr>
        <p:spPr>
          <a:xfrm>
            <a:off x="4918224" y="4683616"/>
            <a:ext cx="2808312" cy="841256"/>
          </a:xfrm>
          <a:prstGeom prst="rect">
            <a:avLst/>
          </a:prstGeom>
          <a:solidFill>
            <a:srgbClr val="C7E6A4"/>
          </a:solid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4918224" y="6339800"/>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7" name="Rectangle 6"/>
          <p:cNvSpPr/>
          <p:nvPr/>
        </p:nvSpPr>
        <p:spPr>
          <a:xfrm>
            <a:off x="4918224" y="792397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6" name="Down Arrow 15"/>
          <p:cNvSpPr/>
          <p:nvPr/>
        </p:nvSpPr>
        <p:spPr>
          <a:xfrm>
            <a:off x="6214368" y="3948688"/>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339382" y="298751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Contrast </a:t>
            </a:r>
          </a:p>
          <a:p>
            <a:pPr rtl="0" latinLnBrk="1" hangingPunct="0"/>
            <a:r>
              <a:rPr lang="en-US" sz="2400" dirty="0">
                <a:solidFill>
                  <a:schemeClr val="tx1"/>
                </a:solidFill>
                <a:latin typeface="Calibri" panose="020F0502020204030204" pitchFamily="34" charset="0"/>
                <a:cs typeface="Calibri" panose="020F0502020204030204" pitchFamily="34" charset="0"/>
              </a:rPr>
              <a:t>enhancement</a:t>
            </a:r>
          </a:p>
        </p:txBody>
      </p:sp>
      <p:sp>
        <p:nvSpPr>
          <p:cNvPr id="27" name="Rectangular Callout 29"/>
          <p:cNvSpPr/>
          <p:nvPr/>
        </p:nvSpPr>
        <p:spPr>
          <a:xfrm rot="16200000">
            <a:off x="413695" y="2662711"/>
            <a:ext cx="4165243"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ln w="12700">
            <a:solidFill>
              <a:srgbClr val="C7E6A4"/>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dirty="0">
                <a:latin typeface="Calibri" pitchFamily="34" charset="0"/>
              </a:rPr>
              <a:t>2D Gaussian 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 </a:t>
            </a:r>
            <a:r>
              <a:rPr lang="en-US" sz="2400" dirty="0" smtClean="0">
                <a:latin typeface="Calibri" pitchFamily="34" charset="0"/>
              </a:rPr>
              <a:t>0.7327</a:t>
            </a:r>
          </a:p>
          <a:p>
            <a:pPr lvl="8" indent="0" algn="just">
              <a:buSzPct val="75000"/>
              <a:defRPr sz="1800"/>
            </a:pPr>
            <a:endParaRPr lang="en-US" sz="2400" dirty="0" smtClean="0">
              <a:latin typeface="Calibri" pitchFamily="34" charset="0"/>
            </a:endParaRPr>
          </a:p>
          <a:p>
            <a:pPr marL="444500" lvl="8" indent="-444500" algn="just">
              <a:buSzPct val="75000"/>
              <a:buFont typeface="Arial" panose="020B0604020202020204" pitchFamily="34" charset="0"/>
              <a:buChar char="•"/>
              <a:defRPr sz="1800"/>
            </a:pPr>
            <a:r>
              <a:rPr lang="en-US" sz="2400" dirty="0" smtClean="0">
                <a:latin typeface="Calibri" pitchFamily="34" charset="0"/>
              </a:rPr>
              <a:t>Anisotropic </a:t>
            </a:r>
            <a:r>
              <a:rPr lang="en-US" sz="2400" dirty="0">
                <a:latin typeface="Calibri" pitchFamily="34" charset="0"/>
              </a:rPr>
              <a:t>diffusion</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a:t>
            </a:r>
            <a:r>
              <a:rPr lang="en-US" sz="2400" dirty="0" smtClean="0">
                <a:latin typeface="Calibri" pitchFamily="34" charset="0"/>
              </a:rPr>
              <a:t>0.6114</a:t>
            </a:r>
          </a:p>
          <a:p>
            <a:pPr lvl="8" indent="0" algn="just">
              <a:buSzPct val="75000"/>
              <a:defRPr sz="1800"/>
            </a:pPr>
            <a:endParaRPr lang="en-US" sz="2400" dirty="0" smtClean="0">
              <a:latin typeface="Calibri" panose="020F0502020204030204" pitchFamily="34" charset="0"/>
              <a:cs typeface="Calibri" panose="020F0502020204030204" pitchFamily="34" charset="0"/>
            </a:endParaRPr>
          </a:p>
          <a:p>
            <a:pPr marL="444500" lvl="8" indent="-444500" algn="just">
              <a:buSzPct val="75000"/>
              <a:buFont typeface="Arial" panose="020B0604020202020204" pitchFamily="34" charset="0"/>
              <a:buChar char="•"/>
              <a:defRPr sz="1800"/>
            </a:pPr>
            <a:r>
              <a:rPr lang="en-US" sz="2400" dirty="0" smtClean="0">
                <a:latin typeface="Calibri" panose="020F0502020204030204" pitchFamily="34" charset="0"/>
                <a:cs typeface="Calibri" panose="020F0502020204030204" pitchFamily="34" charset="0"/>
              </a:rPr>
              <a:t>Median </a:t>
            </a:r>
            <a:r>
              <a:rPr lang="en-US" sz="2400" dirty="0">
                <a:latin typeface="Calibri" panose="020F0502020204030204" pitchFamily="34" charset="0"/>
                <a:cs typeface="Calibri" panose="020F0502020204030204" pitchFamily="34" charset="0"/>
              </a:rPr>
              <a:t>Filter</a:t>
            </a:r>
          </a:p>
          <a:p>
            <a:pPr lvl="8" indent="0" algn="just">
              <a:buSzPct val="75000"/>
              <a:defRPr sz="1800"/>
            </a:pPr>
            <a:r>
              <a:rPr lang="en-US" sz="2400" dirty="0">
                <a:latin typeface="Calibri" pitchFamily="34" charset="0"/>
              </a:rPr>
              <a:t>	</a:t>
            </a:r>
            <a:endParaRPr lang="en-US" sz="2400" dirty="0" smtClean="0">
              <a:latin typeface="Calibri" pitchFamily="34" charset="0"/>
            </a:endParaRP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p:txBody>
      </p:sp>
      <p:sp>
        <p:nvSpPr>
          <p:cNvPr id="2" name="Rectangular Callout 1"/>
          <p:cNvSpPr/>
          <p:nvPr/>
        </p:nvSpPr>
        <p:spPr>
          <a:xfrm rot="5400000">
            <a:off x="9388572" y="2918832"/>
            <a:ext cx="1828800" cy="5029200"/>
          </a:xfrm>
          <a:custGeom>
            <a:avLst/>
            <a:gdLst>
              <a:gd name="connsiteX0" fmla="*/ 0 w 2011680"/>
              <a:gd name="connsiteY0" fmla="*/ 0 h 4846320"/>
              <a:gd name="connsiteX1" fmla="*/ 335280 w 2011680"/>
              <a:gd name="connsiteY1" fmla="*/ 0 h 4846320"/>
              <a:gd name="connsiteX2" fmla="*/ 335280 w 2011680"/>
              <a:gd name="connsiteY2" fmla="*/ 0 h 4846320"/>
              <a:gd name="connsiteX3" fmla="*/ 838200 w 2011680"/>
              <a:gd name="connsiteY3" fmla="*/ 0 h 4846320"/>
              <a:gd name="connsiteX4" fmla="*/ 2011680 w 2011680"/>
              <a:gd name="connsiteY4" fmla="*/ 0 h 4846320"/>
              <a:gd name="connsiteX5" fmla="*/ 2011680 w 2011680"/>
              <a:gd name="connsiteY5" fmla="*/ 2827020 h 4846320"/>
              <a:gd name="connsiteX6" fmla="*/ 2011680 w 2011680"/>
              <a:gd name="connsiteY6" fmla="*/ 2827020 h 4846320"/>
              <a:gd name="connsiteX7" fmla="*/ 2011680 w 2011680"/>
              <a:gd name="connsiteY7" fmla="*/ 4038600 h 4846320"/>
              <a:gd name="connsiteX8" fmla="*/ 2011680 w 2011680"/>
              <a:gd name="connsiteY8" fmla="*/ 4846320 h 4846320"/>
              <a:gd name="connsiteX9" fmla="*/ 838200 w 2011680"/>
              <a:gd name="connsiteY9" fmla="*/ 4846320 h 4846320"/>
              <a:gd name="connsiteX10" fmla="*/ 586747 w 2011680"/>
              <a:gd name="connsiteY10" fmla="*/ 5452110 h 4846320"/>
              <a:gd name="connsiteX11" fmla="*/ 335280 w 2011680"/>
              <a:gd name="connsiteY11" fmla="*/ 4846320 h 4846320"/>
              <a:gd name="connsiteX12" fmla="*/ 0 w 2011680"/>
              <a:gd name="connsiteY12" fmla="*/ 4846320 h 4846320"/>
              <a:gd name="connsiteX13" fmla="*/ 0 w 2011680"/>
              <a:gd name="connsiteY13" fmla="*/ 4038600 h 4846320"/>
              <a:gd name="connsiteX14" fmla="*/ 0 w 2011680"/>
              <a:gd name="connsiteY14" fmla="*/ 2827020 h 4846320"/>
              <a:gd name="connsiteX15" fmla="*/ 0 w 2011680"/>
              <a:gd name="connsiteY15" fmla="*/ 2827020 h 4846320"/>
              <a:gd name="connsiteX16" fmla="*/ 0 w 2011680"/>
              <a:gd name="connsiteY16" fmla="*/ 0 h 4846320"/>
              <a:gd name="connsiteX0" fmla="*/ 0 w 2011680"/>
              <a:gd name="connsiteY0" fmla="*/ 0 h 5109210"/>
              <a:gd name="connsiteX1" fmla="*/ 335280 w 2011680"/>
              <a:gd name="connsiteY1" fmla="*/ 0 h 5109210"/>
              <a:gd name="connsiteX2" fmla="*/ 335280 w 2011680"/>
              <a:gd name="connsiteY2" fmla="*/ 0 h 5109210"/>
              <a:gd name="connsiteX3" fmla="*/ 838200 w 2011680"/>
              <a:gd name="connsiteY3" fmla="*/ 0 h 5109210"/>
              <a:gd name="connsiteX4" fmla="*/ 2011680 w 2011680"/>
              <a:gd name="connsiteY4" fmla="*/ 0 h 5109210"/>
              <a:gd name="connsiteX5" fmla="*/ 2011680 w 2011680"/>
              <a:gd name="connsiteY5" fmla="*/ 2827020 h 5109210"/>
              <a:gd name="connsiteX6" fmla="*/ 2011680 w 2011680"/>
              <a:gd name="connsiteY6" fmla="*/ 2827020 h 5109210"/>
              <a:gd name="connsiteX7" fmla="*/ 2011680 w 2011680"/>
              <a:gd name="connsiteY7" fmla="*/ 4038600 h 5109210"/>
              <a:gd name="connsiteX8" fmla="*/ 2011680 w 2011680"/>
              <a:gd name="connsiteY8" fmla="*/ 4846320 h 5109210"/>
              <a:gd name="connsiteX9" fmla="*/ 838200 w 2011680"/>
              <a:gd name="connsiteY9" fmla="*/ 4846320 h 5109210"/>
              <a:gd name="connsiteX10" fmla="*/ 605797 w 2011680"/>
              <a:gd name="connsiteY10" fmla="*/ 5109210 h 5109210"/>
              <a:gd name="connsiteX11" fmla="*/ 335280 w 2011680"/>
              <a:gd name="connsiteY11" fmla="*/ 4846320 h 5109210"/>
              <a:gd name="connsiteX12" fmla="*/ 0 w 2011680"/>
              <a:gd name="connsiteY12" fmla="*/ 4846320 h 5109210"/>
              <a:gd name="connsiteX13" fmla="*/ 0 w 2011680"/>
              <a:gd name="connsiteY13" fmla="*/ 4038600 h 5109210"/>
              <a:gd name="connsiteX14" fmla="*/ 0 w 2011680"/>
              <a:gd name="connsiteY14" fmla="*/ 2827020 h 5109210"/>
              <a:gd name="connsiteX15" fmla="*/ 0 w 2011680"/>
              <a:gd name="connsiteY15" fmla="*/ 2827020 h 5109210"/>
              <a:gd name="connsiteX16" fmla="*/ 0 w 2011680"/>
              <a:gd name="connsiteY16" fmla="*/ 0 h 5109210"/>
              <a:gd name="connsiteX0" fmla="*/ 0 w 2011680"/>
              <a:gd name="connsiteY0" fmla="*/ 0 h 5013960"/>
              <a:gd name="connsiteX1" fmla="*/ 335280 w 2011680"/>
              <a:gd name="connsiteY1" fmla="*/ 0 h 5013960"/>
              <a:gd name="connsiteX2" fmla="*/ 335280 w 2011680"/>
              <a:gd name="connsiteY2" fmla="*/ 0 h 5013960"/>
              <a:gd name="connsiteX3" fmla="*/ 838200 w 2011680"/>
              <a:gd name="connsiteY3" fmla="*/ 0 h 5013960"/>
              <a:gd name="connsiteX4" fmla="*/ 2011680 w 2011680"/>
              <a:gd name="connsiteY4" fmla="*/ 0 h 5013960"/>
              <a:gd name="connsiteX5" fmla="*/ 2011680 w 2011680"/>
              <a:gd name="connsiteY5" fmla="*/ 2827020 h 5013960"/>
              <a:gd name="connsiteX6" fmla="*/ 2011680 w 2011680"/>
              <a:gd name="connsiteY6" fmla="*/ 2827020 h 5013960"/>
              <a:gd name="connsiteX7" fmla="*/ 2011680 w 2011680"/>
              <a:gd name="connsiteY7" fmla="*/ 4038600 h 5013960"/>
              <a:gd name="connsiteX8" fmla="*/ 2011680 w 2011680"/>
              <a:gd name="connsiteY8" fmla="*/ 4846320 h 5013960"/>
              <a:gd name="connsiteX9" fmla="*/ 838200 w 2011680"/>
              <a:gd name="connsiteY9" fmla="*/ 4846320 h 5013960"/>
              <a:gd name="connsiteX10" fmla="*/ 605797 w 2011680"/>
              <a:gd name="connsiteY10" fmla="*/ 5013960 h 5013960"/>
              <a:gd name="connsiteX11" fmla="*/ 335280 w 2011680"/>
              <a:gd name="connsiteY11" fmla="*/ 4846320 h 5013960"/>
              <a:gd name="connsiteX12" fmla="*/ 0 w 2011680"/>
              <a:gd name="connsiteY12" fmla="*/ 4846320 h 5013960"/>
              <a:gd name="connsiteX13" fmla="*/ 0 w 2011680"/>
              <a:gd name="connsiteY13" fmla="*/ 4038600 h 5013960"/>
              <a:gd name="connsiteX14" fmla="*/ 0 w 2011680"/>
              <a:gd name="connsiteY14" fmla="*/ 2827020 h 5013960"/>
              <a:gd name="connsiteX15" fmla="*/ 0 w 2011680"/>
              <a:gd name="connsiteY15" fmla="*/ 2827020 h 5013960"/>
              <a:gd name="connsiteX16" fmla="*/ 0 w 2011680"/>
              <a:gd name="connsiteY16" fmla="*/ 0 h 501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680" h="5013960">
                <a:moveTo>
                  <a:pt x="0" y="0"/>
                </a:moveTo>
                <a:lnTo>
                  <a:pt x="335280" y="0"/>
                </a:lnTo>
                <a:lnTo>
                  <a:pt x="335280" y="0"/>
                </a:lnTo>
                <a:lnTo>
                  <a:pt x="838200" y="0"/>
                </a:lnTo>
                <a:lnTo>
                  <a:pt x="2011680" y="0"/>
                </a:lnTo>
                <a:lnTo>
                  <a:pt x="2011680" y="2827020"/>
                </a:lnTo>
                <a:lnTo>
                  <a:pt x="2011680" y="2827020"/>
                </a:lnTo>
                <a:lnTo>
                  <a:pt x="2011680" y="4038600"/>
                </a:lnTo>
                <a:lnTo>
                  <a:pt x="2011680" y="4846320"/>
                </a:lnTo>
                <a:lnTo>
                  <a:pt x="838200" y="4846320"/>
                </a:lnTo>
                <a:lnTo>
                  <a:pt x="605797" y="5013960"/>
                </a:lnTo>
                <a:lnTo>
                  <a:pt x="335280" y="4846320"/>
                </a:lnTo>
                <a:lnTo>
                  <a:pt x="0" y="4846320"/>
                </a:lnTo>
                <a:lnTo>
                  <a:pt x="0" y="4038600"/>
                </a:lnTo>
                <a:lnTo>
                  <a:pt x="0" y="2827020"/>
                </a:lnTo>
                <a:lnTo>
                  <a:pt x="0" y="2827020"/>
                </a:lnTo>
                <a:lnTo>
                  <a:pt x="0" y="0"/>
                </a:lnTo>
                <a:close/>
              </a:path>
            </a:pathLst>
          </a:custGeom>
          <a:noFill/>
          <a:ln w="12700" cap="flat">
            <a:solidFill>
              <a:srgbClr val="FFC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i="1" dirty="0" err="1" smtClean="0">
                <a:latin typeface="Calibri" pitchFamily="34" charset="0"/>
              </a:rPr>
              <a:t>Imadjust</a:t>
            </a:r>
            <a:r>
              <a:rPr lang="en-US" sz="2400" i="1" dirty="0" smtClean="0">
                <a:latin typeface="Calibri" pitchFamily="34" charset="0"/>
              </a:rPr>
              <a:t> </a:t>
            </a:r>
            <a:r>
              <a:rPr lang="en-US" sz="2400" dirty="0" smtClean="0">
                <a:latin typeface="Calibri" pitchFamily="34" charset="0"/>
              </a:rPr>
              <a:t> MATLAB</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image= </a:t>
            </a:r>
            <a:r>
              <a:rPr lang="en-US" sz="2400" dirty="0" err="1">
                <a:latin typeface="Calibri" panose="020F0502020204030204" pitchFamily="34" charset="0"/>
                <a:cs typeface="Calibri" panose="020F0502020204030204" pitchFamily="34" charset="0"/>
              </a:rPr>
              <a:t>imadjust</a:t>
            </a:r>
            <a:r>
              <a:rPr lang="en-US" sz="2400" dirty="0">
                <a:latin typeface="Calibri" panose="020F0502020204030204" pitchFamily="34" charset="0"/>
                <a:cs typeface="Calibri" panose="020F0502020204030204" pitchFamily="34" charset="0"/>
              </a:rPr>
              <a:t>(image,[0.4 .7],[0 1</a:t>
            </a:r>
            <a:r>
              <a:rPr lang="en-US" sz="2400" dirty="0" smtClean="0">
                <a:latin typeface="Calibri" panose="020F0502020204030204" pitchFamily="34" charset="0"/>
                <a:cs typeface="Calibri" panose="020F0502020204030204" pitchFamily="34" charset="0"/>
              </a:rPr>
              <a:t>])</a:t>
            </a:r>
            <a:endParaRPr lang="en-US" dirty="0"/>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spTree>
    <p:extLst>
      <p:ext uri="{BB962C8B-B14F-4D97-AF65-F5344CB8AC3E}">
        <p14:creationId xmlns:p14="http://schemas.microsoft.com/office/powerpoint/2010/main" val="507008345"/>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Image filtering steps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3" name="Rectangle 2"/>
          <p:cNvSpPr/>
          <p:nvPr/>
        </p:nvSpPr>
        <p:spPr>
          <a:xfrm>
            <a:off x="4918224" y="3033924"/>
            <a:ext cx="2808312" cy="841256"/>
          </a:xfrm>
          <a:prstGeom prst="rect">
            <a:avLst/>
          </a:prstGeom>
          <a:noFill/>
          <a:ln w="1270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rgbClr val="FFFFFF"/>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Calibri" panose="020F0502020204030204" pitchFamily="34" charset="0"/>
              <a:cs typeface="Calibri" panose="020F0502020204030204" pitchFamily="34" charset="0"/>
              <a:sym typeface="Helvetica Light"/>
            </a:endParaRPr>
          </a:p>
        </p:txBody>
      </p:sp>
      <p:sp>
        <p:nvSpPr>
          <p:cNvPr id="5" name="Rectangle 4"/>
          <p:cNvSpPr/>
          <p:nvPr/>
        </p:nvSpPr>
        <p:spPr>
          <a:xfrm>
            <a:off x="4918224" y="468361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4918224" y="6339800"/>
            <a:ext cx="2808312" cy="841256"/>
          </a:xfrm>
          <a:prstGeom prst="rect">
            <a:avLst/>
          </a:prstGeom>
          <a:solidFill>
            <a:srgbClr val="C7E6A4"/>
          </a:solid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7" name="Rectangle 6"/>
          <p:cNvSpPr/>
          <p:nvPr/>
        </p:nvSpPr>
        <p:spPr>
          <a:xfrm>
            <a:off x="4918224" y="792397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6" name="Down Arrow 15"/>
          <p:cNvSpPr/>
          <p:nvPr/>
        </p:nvSpPr>
        <p:spPr>
          <a:xfrm>
            <a:off x="6214368" y="3948688"/>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339382" y="298751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Contrast </a:t>
            </a:r>
          </a:p>
          <a:p>
            <a:pPr rtl="0" latinLnBrk="1" hangingPunct="0"/>
            <a:r>
              <a:rPr lang="en-US" sz="2400" dirty="0">
                <a:solidFill>
                  <a:schemeClr val="tx1"/>
                </a:solidFill>
                <a:latin typeface="Calibri" panose="020F0502020204030204" pitchFamily="34" charset="0"/>
                <a:cs typeface="Calibri" panose="020F0502020204030204" pitchFamily="34" charset="0"/>
              </a:rPr>
              <a:t>enhancement</a:t>
            </a:r>
          </a:p>
        </p:txBody>
      </p:sp>
      <p:sp>
        <p:nvSpPr>
          <p:cNvPr id="19" name="Rectangular Callout 29"/>
          <p:cNvSpPr/>
          <p:nvPr/>
        </p:nvSpPr>
        <p:spPr>
          <a:xfrm rot="16200000">
            <a:off x="420387" y="2662711"/>
            <a:ext cx="4165243"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ln w="12700">
            <a:solidFill>
              <a:srgbClr val="C7E6A4"/>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dirty="0">
                <a:latin typeface="Calibri" pitchFamily="34" charset="0"/>
              </a:rPr>
              <a:t>2D Gaussian filter</a:t>
            </a:r>
            <a:r>
              <a:rPr lang="en-US" sz="2400" dirty="0" smtClean="0">
                <a:latin typeface="Calibri" pitchFamily="34" charset="0"/>
              </a:rPr>
              <a:t>:</a:t>
            </a:r>
          </a:p>
          <a:p>
            <a:pPr lvl="8" indent="0" algn="just">
              <a:buSzPct val="75000"/>
              <a:defRPr sz="1800"/>
            </a:pPr>
            <a:r>
              <a:rPr lang="en-US" sz="2400" dirty="0" smtClean="0">
                <a:latin typeface="Calibri" pitchFamily="34" charset="0"/>
              </a:rPr>
              <a:t>	 </a:t>
            </a:r>
          </a:p>
          <a:p>
            <a:pPr lvl="8" indent="0" algn="just">
              <a:buSzPct val="75000"/>
              <a:defRPr sz="1800"/>
            </a:pPr>
            <a:r>
              <a:rPr lang="en-US" sz="2400" dirty="0" smtClean="0">
                <a:latin typeface="Calibri" pitchFamily="34" charset="0"/>
              </a:rPr>
              <a:t>	Localization </a:t>
            </a:r>
            <a:r>
              <a:rPr lang="en-US" sz="2400" dirty="0">
                <a:latin typeface="Calibri" pitchFamily="34" charset="0"/>
              </a:rPr>
              <a:t>error = 0.7327</a:t>
            </a:r>
          </a:p>
          <a:p>
            <a:pPr lvl="8" indent="0" algn="just">
              <a:buSzPct val="75000"/>
              <a:defRPr sz="1800"/>
            </a:pPr>
            <a:endParaRPr lang="en-US" sz="2400" dirty="0">
              <a:latin typeface="Calibri" pitchFamily="34" charset="0"/>
            </a:endParaRPr>
          </a:p>
          <a:p>
            <a:pPr marL="444500" lvl="8" indent="-444500" algn="just">
              <a:buSzPct val="75000"/>
              <a:buFont typeface="Arial" panose="020B0604020202020204" pitchFamily="34" charset="0"/>
              <a:buChar char="•"/>
              <a:defRPr sz="1800"/>
            </a:pPr>
            <a:r>
              <a:rPr lang="en-US" sz="2400" dirty="0">
                <a:latin typeface="Calibri" pitchFamily="34" charset="0"/>
              </a:rPr>
              <a:t>Anisotropic </a:t>
            </a:r>
            <a:r>
              <a:rPr lang="en-US" sz="2400" dirty="0" smtClean="0">
                <a:latin typeface="Calibri" pitchFamily="34" charset="0"/>
              </a:rPr>
              <a:t>diffusion</a:t>
            </a:r>
          </a:p>
          <a:p>
            <a:pPr lvl="8" indent="0" algn="just">
              <a:buSzPct val="75000"/>
              <a:defRPr sz="1800"/>
            </a:pPr>
            <a:r>
              <a:rPr lang="en-US" sz="2400" dirty="0" smtClean="0">
                <a:latin typeface="Calibri" pitchFamily="34" charset="0"/>
              </a:rPr>
              <a:t>	</a:t>
            </a: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a:p>
            <a:pPr lvl="8" indent="0" algn="just">
              <a:buSzPct val="75000"/>
              <a:defRPr sz="1800"/>
            </a:pPr>
            <a:endParaRPr lang="en-US" sz="2400" dirty="0">
              <a:latin typeface="Calibri" panose="020F0502020204030204" pitchFamily="34" charset="0"/>
              <a:cs typeface="Calibri" panose="020F0502020204030204" pitchFamily="34" charset="0"/>
            </a:endParaRPr>
          </a:p>
          <a:p>
            <a:pPr marL="444500" lvl="8" indent="-444500" algn="just">
              <a:buSzPct val="75000"/>
              <a:buFont typeface="Arial" panose="020B0604020202020204" pitchFamily="34" charset="0"/>
              <a:buChar char="•"/>
              <a:defRPr sz="1800"/>
            </a:pPr>
            <a:r>
              <a:rPr lang="en-US" sz="2400" dirty="0">
                <a:latin typeface="Calibri" panose="020F0502020204030204" pitchFamily="34" charset="0"/>
                <a:cs typeface="Calibri" panose="020F0502020204030204" pitchFamily="34" charset="0"/>
              </a:rPr>
              <a:t>Median </a:t>
            </a:r>
            <a:r>
              <a:rPr lang="en-US" sz="2400" dirty="0" smtClean="0">
                <a:latin typeface="Calibri" panose="020F0502020204030204" pitchFamily="34" charset="0"/>
                <a:cs typeface="Calibri" panose="020F0502020204030204" pitchFamily="34" charset="0"/>
              </a:rPr>
              <a:t>Filter</a:t>
            </a:r>
          </a:p>
          <a:p>
            <a:pPr lvl="8" indent="0" algn="just">
              <a:buSzPct val="75000"/>
              <a:defRPr sz="1800"/>
            </a:pPr>
            <a:r>
              <a:rPr lang="en-US" sz="2400" dirty="0" smtClean="0">
                <a:latin typeface="Calibri" pitchFamily="34" charset="0"/>
              </a:rPr>
              <a:t>	</a:t>
            </a: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p:txBody>
      </p:sp>
      <p:sp>
        <p:nvSpPr>
          <p:cNvPr id="24" name="Rectangular Callout 1"/>
          <p:cNvSpPr/>
          <p:nvPr/>
        </p:nvSpPr>
        <p:spPr>
          <a:xfrm rot="5400000">
            <a:off x="9594324" y="2843797"/>
            <a:ext cx="1579920" cy="4804669"/>
          </a:xfrm>
          <a:custGeom>
            <a:avLst/>
            <a:gdLst>
              <a:gd name="connsiteX0" fmla="*/ 0 w 2011680"/>
              <a:gd name="connsiteY0" fmla="*/ 0 h 4846320"/>
              <a:gd name="connsiteX1" fmla="*/ 335280 w 2011680"/>
              <a:gd name="connsiteY1" fmla="*/ 0 h 4846320"/>
              <a:gd name="connsiteX2" fmla="*/ 335280 w 2011680"/>
              <a:gd name="connsiteY2" fmla="*/ 0 h 4846320"/>
              <a:gd name="connsiteX3" fmla="*/ 838200 w 2011680"/>
              <a:gd name="connsiteY3" fmla="*/ 0 h 4846320"/>
              <a:gd name="connsiteX4" fmla="*/ 2011680 w 2011680"/>
              <a:gd name="connsiteY4" fmla="*/ 0 h 4846320"/>
              <a:gd name="connsiteX5" fmla="*/ 2011680 w 2011680"/>
              <a:gd name="connsiteY5" fmla="*/ 2827020 h 4846320"/>
              <a:gd name="connsiteX6" fmla="*/ 2011680 w 2011680"/>
              <a:gd name="connsiteY6" fmla="*/ 2827020 h 4846320"/>
              <a:gd name="connsiteX7" fmla="*/ 2011680 w 2011680"/>
              <a:gd name="connsiteY7" fmla="*/ 4038600 h 4846320"/>
              <a:gd name="connsiteX8" fmla="*/ 2011680 w 2011680"/>
              <a:gd name="connsiteY8" fmla="*/ 4846320 h 4846320"/>
              <a:gd name="connsiteX9" fmla="*/ 838200 w 2011680"/>
              <a:gd name="connsiteY9" fmla="*/ 4846320 h 4846320"/>
              <a:gd name="connsiteX10" fmla="*/ 586747 w 2011680"/>
              <a:gd name="connsiteY10" fmla="*/ 5452110 h 4846320"/>
              <a:gd name="connsiteX11" fmla="*/ 335280 w 2011680"/>
              <a:gd name="connsiteY11" fmla="*/ 4846320 h 4846320"/>
              <a:gd name="connsiteX12" fmla="*/ 0 w 2011680"/>
              <a:gd name="connsiteY12" fmla="*/ 4846320 h 4846320"/>
              <a:gd name="connsiteX13" fmla="*/ 0 w 2011680"/>
              <a:gd name="connsiteY13" fmla="*/ 4038600 h 4846320"/>
              <a:gd name="connsiteX14" fmla="*/ 0 w 2011680"/>
              <a:gd name="connsiteY14" fmla="*/ 2827020 h 4846320"/>
              <a:gd name="connsiteX15" fmla="*/ 0 w 2011680"/>
              <a:gd name="connsiteY15" fmla="*/ 2827020 h 4846320"/>
              <a:gd name="connsiteX16" fmla="*/ 0 w 2011680"/>
              <a:gd name="connsiteY16" fmla="*/ 0 h 4846320"/>
              <a:gd name="connsiteX0" fmla="*/ 0 w 2011680"/>
              <a:gd name="connsiteY0" fmla="*/ 0 h 5109210"/>
              <a:gd name="connsiteX1" fmla="*/ 335280 w 2011680"/>
              <a:gd name="connsiteY1" fmla="*/ 0 h 5109210"/>
              <a:gd name="connsiteX2" fmla="*/ 335280 w 2011680"/>
              <a:gd name="connsiteY2" fmla="*/ 0 h 5109210"/>
              <a:gd name="connsiteX3" fmla="*/ 838200 w 2011680"/>
              <a:gd name="connsiteY3" fmla="*/ 0 h 5109210"/>
              <a:gd name="connsiteX4" fmla="*/ 2011680 w 2011680"/>
              <a:gd name="connsiteY4" fmla="*/ 0 h 5109210"/>
              <a:gd name="connsiteX5" fmla="*/ 2011680 w 2011680"/>
              <a:gd name="connsiteY5" fmla="*/ 2827020 h 5109210"/>
              <a:gd name="connsiteX6" fmla="*/ 2011680 w 2011680"/>
              <a:gd name="connsiteY6" fmla="*/ 2827020 h 5109210"/>
              <a:gd name="connsiteX7" fmla="*/ 2011680 w 2011680"/>
              <a:gd name="connsiteY7" fmla="*/ 4038600 h 5109210"/>
              <a:gd name="connsiteX8" fmla="*/ 2011680 w 2011680"/>
              <a:gd name="connsiteY8" fmla="*/ 4846320 h 5109210"/>
              <a:gd name="connsiteX9" fmla="*/ 838200 w 2011680"/>
              <a:gd name="connsiteY9" fmla="*/ 4846320 h 5109210"/>
              <a:gd name="connsiteX10" fmla="*/ 605797 w 2011680"/>
              <a:gd name="connsiteY10" fmla="*/ 5109210 h 5109210"/>
              <a:gd name="connsiteX11" fmla="*/ 335280 w 2011680"/>
              <a:gd name="connsiteY11" fmla="*/ 4846320 h 5109210"/>
              <a:gd name="connsiteX12" fmla="*/ 0 w 2011680"/>
              <a:gd name="connsiteY12" fmla="*/ 4846320 h 5109210"/>
              <a:gd name="connsiteX13" fmla="*/ 0 w 2011680"/>
              <a:gd name="connsiteY13" fmla="*/ 4038600 h 5109210"/>
              <a:gd name="connsiteX14" fmla="*/ 0 w 2011680"/>
              <a:gd name="connsiteY14" fmla="*/ 2827020 h 5109210"/>
              <a:gd name="connsiteX15" fmla="*/ 0 w 2011680"/>
              <a:gd name="connsiteY15" fmla="*/ 2827020 h 5109210"/>
              <a:gd name="connsiteX16" fmla="*/ 0 w 2011680"/>
              <a:gd name="connsiteY16" fmla="*/ 0 h 5109210"/>
              <a:gd name="connsiteX0" fmla="*/ 0 w 2011680"/>
              <a:gd name="connsiteY0" fmla="*/ 0 h 5013960"/>
              <a:gd name="connsiteX1" fmla="*/ 335280 w 2011680"/>
              <a:gd name="connsiteY1" fmla="*/ 0 h 5013960"/>
              <a:gd name="connsiteX2" fmla="*/ 335280 w 2011680"/>
              <a:gd name="connsiteY2" fmla="*/ 0 h 5013960"/>
              <a:gd name="connsiteX3" fmla="*/ 838200 w 2011680"/>
              <a:gd name="connsiteY3" fmla="*/ 0 h 5013960"/>
              <a:gd name="connsiteX4" fmla="*/ 2011680 w 2011680"/>
              <a:gd name="connsiteY4" fmla="*/ 0 h 5013960"/>
              <a:gd name="connsiteX5" fmla="*/ 2011680 w 2011680"/>
              <a:gd name="connsiteY5" fmla="*/ 2827020 h 5013960"/>
              <a:gd name="connsiteX6" fmla="*/ 2011680 w 2011680"/>
              <a:gd name="connsiteY6" fmla="*/ 2827020 h 5013960"/>
              <a:gd name="connsiteX7" fmla="*/ 2011680 w 2011680"/>
              <a:gd name="connsiteY7" fmla="*/ 4038600 h 5013960"/>
              <a:gd name="connsiteX8" fmla="*/ 2011680 w 2011680"/>
              <a:gd name="connsiteY8" fmla="*/ 4846320 h 5013960"/>
              <a:gd name="connsiteX9" fmla="*/ 838200 w 2011680"/>
              <a:gd name="connsiteY9" fmla="*/ 4846320 h 5013960"/>
              <a:gd name="connsiteX10" fmla="*/ 605797 w 2011680"/>
              <a:gd name="connsiteY10" fmla="*/ 5013960 h 5013960"/>
              <a:gd name="connsiteX11" fmla="*/ 335280 w 2011680"/>
              <a:gd name="connsiteY11" fmla="*/ 4846320 h 5013960"/>
              <a:gd name="connsiteX12" fmla="*/ 0 w 2011680"/>
              <a:gd name="connsiteY12" fmla="*/ 4846320 h 5013960"/>
              <a:gd name="connsiteX13" fmla="*/ 0 w 2011680"/>
              <a:gd name="connsiteY13" fmla="*/ 4038600 h 5013960"/>
              <a:gd name="connsiteX14" fmla="*/ 0 w 2011680"/>
              <a:gd name="connsiteY14" fmla="*/ 2827020 h 5013960"/>
              <a:gd name="connsiteX15" fmla="*/ 0 w 2011680"/>
              <a:gd name="connsiteY15" fmla="*/ 2827020 h 5013960"/>
              <a:gd name="connsiteX16" fmla="*/ 0 w 2011680"/>
              <a:gd name="connsiteY16" fmla="*/ 0 h 501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680" h="5013960">
                <a:moveTo>
                  <a:pt x="0" y="0"/>
                </a:moveTo>
                <a:lnTo>
                  <a:pt x="335280" y="0"/>
                </a:lnTo>
                <a:lnTo>
                  <a:pt x="335280" y="0"/>
                </a:lnTo>
                <a:lnTo>
                  <a:pt x="838200" y="0"/>
                </a:lnTo>
                <a:lnTo>
                  <a:pt x="2011680" y="0"/>
                </a:lnTo>
                <a:lnTo>
                  <a:pt x="2011680" y="2827020"/>
                </a:lnTo>
                <a:lnTo>
                  <a:pt x="2011680" y="2827020"/>
                </a:lnTo>
                <a:lnTo>
                  <a:pt x="2011680" y="4038600"/>
                </a:lnTo>
                <a:lnTo>
                  <a:pt x="2011680" y="4846320"/>
                </a:lnTo>
                <a:lnTo>
                  <a:pt x="838200" y="4846320"/>
                </a:lnTo>
                <a:lnTo>
                  <a:pt x="605797" y="5013960"/>
                </a:lnTo>
                <a:lnTo>
                  <a:pt x="335280" y="4846320"/>
                </a:lnTo>
                <a:lnTo>
                  <a:pt x="0" y="4846320"/>
                </a:lnTo>
                <a:lnTo>
                  <a:pt x="0" y="4038600"/>
                </a:lnTo>
                <a:lnTo>
                  <a:pt x="0" y="2827020"/>
                </a:lnTo>
                <a:lnTo>
                  <a:pt x="0" y="2827020"/>
                </a:lnTo>
                <a:lnTo>
                  <a:pt x="0" y="0"/>
                </a:lnTo>
                <a:close/>
              </a:path>
            </a:pathLst>
          </a:custGeom>
          <a:noFill/>
          <a:ln w="12700" cap="flat">
            <a:solidFill>
              <a:srgbClr val="C7E6A4"/>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342900" lvl="8" indent="-342900" algn="just">
              <a:buSzPct val="75000"/>
              <a:buFont typeface="Arial" panose="020B0604020202020204" pitchFamily="34" charset="0"/>
              <a:buChar char="•"/>
              <a:defRPr sz="1800"/>
            </a:pPr>
            <a:r>
              <a:rPr lang="en-US" sz="2400" i="1" dirty="0" err="1" smtClean="0">
                <a:latin typeface="Calibri" pitchFamily="34" charset="0"/>
              </a:rPr>
              <a:t>Imadjust</a:t>
            </a:r>
            <a:r>
              <a:rPr lang="en-US" sz="2400" i="1" dirty="0" smtClean="0">
                <a:latin typeface="Calibri" pitchFamily="34" charset="0"/>
              </a:rPr>
              <a:t> </a:t>
            </a:r>
            <a:r>
              <a:rPr lang="en-US" sz="2400" dirty="0" smtClean="0">
                <a:latin typeface="Calibri" pitchFamily="34" charset="0"/>
              </a:rPr>
              <a:t> MATLAB</a:t>
            </a:r>
            <a:endParaRPr lang="en-US" sz="2400" dirty="0">
              <a:latin typeface="Calibri" panose="020F0502020204030204" pitchFamily="34" charset="0"/>
              <a:cs typeface="Calibri" panose="020F0502020204030204" pitchFamily="34" charset="0"/>
            </a:endParaRPr>
          </a:p>
          <a:p>
            <a:r>
              <a:rPr lang="en-US" sz="2400" dirty="0" smtClean="0">
                <a:latin typeface="Calibri" panose="020F0502020204030204" pitchFamily="34" charset="0"/>
                <a:cs typeface="Calibri" panose="020F0502020204030204" pitchFamily="34" charset="0"/>
              </a:rPr>
              <a:t>  image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imadjust</a:t>
            </a:r>
            <a:r>
              <a:rPr lang="en-US" sz="2400" dirty="0">
                <a:latin typeface="Calibri" panose="020F0502020204030204" pitchFamily="34" charset="0"/>
                <a:cs typeface="Calibri" panose="020F0502020204030204" pitchFamily="34" charset="0"/>
              </a:rPr>
              <a:t>(image,[0.4 .7],[0 1</a:t>
            </a:r>
            <a:r>
              <a:rPr lang="en-US" sz="2400" dirty="0" smtClean="0">
                <a:latin typeface="Calibri" panose="020F0502020204030204" pitchFamily="34" charset="0"/>
                <a:cs typeface="Calibri" panose="020F0502020204030204" pitchFamily="34" charset="0"/>
              </a:rPr>
              <a:t>])</a:t>
            </a:r>
            <a:endParaRPr lang="en-US" dirty="0"/>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sp>
        <p:nvSpPr>
          <p:cNvPr id="25" name="Rectangular Callout 1"/>
          <p:cNvSpPr/>
          <p:nvPr/>
        </p:nvSpPr>
        <p:spPr>
          <a:xfrm rot="5400000">
            <a:off x="9974667" y="4310116"/>
            <a:ext cx="841256" cy="4900625"/>
          </a:xfrm>
          <a:custGeom>
            <a:avLst/>
            <a:gdLst>
              <a:gd name="connsiteX0" fmla="*/ 0 w 2011680"/>
              <a:gd name="connsiteY0" fmla="*/ 0 h 4846320"/>
              <a:gd name="connsiteX1" fmla="*/ 335280 w 2011680"/>
              <a:gd name="connsiteY1" fmla="*/ 0 h 4846320"/>
              <a:gd name="connsiteX2" fmla="*/ 335280 w 2011680"/>
              <a:gd name="connsiteY2" fmla="*/ 0 h 4846320"/>
              <a:gd name="connsiteX3" fmla="*/ 838200 w 2011680"/>
              <a:gd name="connsiteY3" fmla="*/ 0 h 4846320"/>
              <a:gd name="connsiteX4" fmla="*/ 2011680 w 2011680"/>
              <a:gd name="connsiteY4" fmla="*/ 0 h 4846320"/>
              <a:gd name="connsiteX5" fmla="*/ 2011680 w 2011680"/>
              <a:gd name="connsiteY5" fmla="*/ 2827020 h 4846320"/>
              <a:gd name="connsiteX6" fmla="*/ 2011680 w 2011680"/>
              <a:gd name="connsiteY6" fmla="*/ 2827020 h 4846320"/>
              <a:gd name="connsiteX7" fmla="*/ 2011680 w 2011680"/>
              <a:gd name="connsiteY7" fmla="*/ 4038600 h 4846320"/>
              <a:gd name="connsiteX8" fmla="*/ 2011680 w 2011680"/>
              <a:gd name="connsiteY8" fmla="*/ 4846320 h 4846320"/>
              <a:gd name="connsiteX9" fmla="*/ 838200 w 2011680"/>
              <a:gd name="connsiteY9" fmla="*/ 4846320 h 4846320"/>
              <a:gd name="connsiteX10" fmla="*/ 586747 w 2011680"/>
              <a:gd name="connsiteY10" fmla="*/ 5452110 h 4846320"/>
              <a:gd name="connsiteX11" fmla="*/ 335280 w 2011680"/>
              <a:gd name="connsiteY11" fmla="*/ 4846320 h 4846320"/>
              <a:gd name="connsiteX12" fmla="*/ 0 w 2011680"/>
              <a:gd name="connsiteY12" fmla="*/ 4846320 h 4846320"/>
              <a:gd name="connsiteX13" fmla="*/ 0 w 2011680"/>
              <a:gd name="connsiteY13" fmla="*/ 4038600 h 4846320"/>
              <a:gd name="connsiteX14" fmla="*/ 0 w 2011680"/>
              <a:gd name="connsiteY14" fmla="*/ 2827020 h 4846320"/>
              <a:gd name="connsiteX15" fmla="*/ 0 w 2011680"/>
              <a:gd name="connsiteY15" fmla="*/ 2827020 h 4846320"/>
              <a:gd name="connsiteX16" fmla="*/ 0 w 2011680"/>
              <a:gd name="connsiteY16" fmla="*/ 0 h 4846320"/>
              <a:gd name="connsiteX0" fmla="*/ 0 w 2011680"/>
              <a:gd name="connsiteY0" fmla="*/ 0 h 5109210"/>
              <a:gd name="connsiteX1" fmla="*/ 335280 w 2011680"/>
              <a:gd name="connsiteY1" fmla="*/ 0 h 5109210"/>
              <a:gd name="connsiteX2" fmla="*/ 335280 w 2011680"/>
              <a:gd name="connsiteY2" fmla="*/ 0 h 5109210"/>
              <a:gd name="connsiteX3" fmla="*/ 838200 w 2011680"/>
              <a:gd name="connsiteY3" fmla="*/ 0 h 5109210"/>
              <a:gd name="connsiteX4" fmla="*/ 2011680 w 2011680"/>
              <a:gd name="connsiteY4" fmla="*/ 0 h 5109210"/>
              <a:gd name="connsiteX5" fmla="*/ 2011680 w 2011680"/>
              <a:gd name="connsiteY5" fmla="*/ 2827020 h 5109210"/>
              <a:gd name="connsiteX6" fmla="*/ 2011680 w 2011680"/>
              <a:gd name="connsiteY6" fmla="*/ 2827020 h 5109210"/>
              <a:gd name="connsiteX7" fmla="*/ 2011680 w 2011680"/>
              <a:gd name="connsiteY7" fmla="*/ 4038600 h 5109210"/>
              <a:gd name="connsiteX8" fmla="*/ 2011680 w 2011680"/>
              <a:gd name="connsiteY8" fmla="*/ 4846320 h 5109210"/>
              <a:gd name="connsiteX9" fmla="*/ 838200 w 2011680"/>
              <a:gd name="connsiteY9" fmla="*/ 4846320 h 5109210"/>
              <a:gd name="connsiteX10" fmla="*/ 605797 w 2011680"/>
              <a:gd name="connsiteY10" fmla="*/ 5109210 h 5109210"/>
              <a:gd name="connsiteX11" fmla="*/ 335280 w 2011680"/>
              <a:gd name="connsiteY11" fmla="*/ 4846320 h 5109210"/>
              <a:gd name="connsiteX12" fmla="*/ 0 w 2011680"/>
              <a:gd name="connsiteY12" fmla="*/ 4846320 h 5109210"/>
              <a:gd name="connsiteX13" fmla="*/ 0 w 2011680"/>
              <a:gd name="connsiteY13" fmla="*/ 4038600 h 5109210"/>
              <a:gd name="connsiteX14" fmla="*/ 0 w 2011680"/>
              <a:gd name="connsiteY14" fmla="*/ 2827020 h 5109210"/>
              <a:gd name="connsiteX15" fmla="*/ 0 w 2011680"/>
              <a:gd name="connsiteY15" fmla="*/ 2827020 h 5109210"/>
              <a:gd name="connsiteX16" fmla="*/ 0 w 2011680"/>
              <a:gd name="connsiteY16" fmla="*/ 0 h 5109210"/>
              <a:gd name="connsiteX0" fmla="*/ 0 w 2011680"/>
              <a:gd name="connsiteY0" fmla="*/ 0 h 5013960"/>
              <a:gd name="connsiteX1" fmla="*/ 335280 w 2011680"/>
              <a:gd name="connsiteY1" fmla="*/ 0 h 5013960"/>
              <a:gd name="connsiteX2" fmla="*/ 335280 w 2011680"/>
              <a:gd name="connsiteY2" fmla="*/ 0 h 5013960"/>
              <a:gd name="connsiteX3" fmla="*/ 838200 w 2011680"/>
              <a:gd name="connsiteY3" fmla="*/ 0 h 5013960"/>
              <a:gd name="connsiteX4" fmla="*/ 2011680 w 2011680"/>
              <a:gd name="connsiteY4" fmla="*/ 0 h 5013960"/>
              <a:gd name="connsiteX5" fmla="*/ 2011680 w 2011680"/>
              <a:gd name="connsiteY5" fmla="*/ 2827020 h 5013960"/>
              <a:gd name="connsiteX6" fmla="*/ 2011680 w 2011680"/>
              <a:gd name="connsiteY6" fmla="*/ 2827020 h 5013960"/>
              <a:gd name="connsiteX7" fmla="*/ 2011680 w 2011680"/>
              <a:gd name="connsiteY7" fmla="*/ 4038600 h 5013960"/>
              <a:gd name="connsiteX8" fmla="*/ 2011680 w 2011680"/>
              <a:gd name="connsiteY8" fmla="*/ 4846320 h 5013960"/>
              <a:gd name="connsiteX9" fmla="*/ 838200 w 2011680"/>
              <a:gd name="connsiteY9" fmla="*/ 4846320 h 5013960"/>
              <a:gd name="connsiteX10" fmla="*/ 605797 w 2011680"/>
              <a:gd name="connsiteY10" fmla="*/ 5013960 h 5013960"/>
              <a:gd name="connsiteX11" fmla="*/ 335280 w 2011680"/>
              <a:gd name="connsiteY11" fmla="*/ 4846320 h 5013960"/>
              <a:gd name="connsiteX12" fmla="*/ 0 w 2011680"/>
              <a:gd name="connsiteY12" fmla="*/ 4846320 h 5013960"/>
              <a:gd name="connsiteX13" fmla="*/ 0 w 2011680"/>
              <a:gd name="connsiteY13" fmla="*/ 4038600 h 5013960"/>
              <a:gd name="connsiteX14" fmla="*/ 0 w 2011680"/>
              <a:gd name="connsiteY14" fmla="*/ 2827020 h 5013960"/>
              <a:gd name="connsiteX15" fmla="*/ 0 w 2011680"/>
              <a:gd name="connsiteY15" fmla="*/ 2827020 h 5013960"/>
              <a:gd name="connsiteX16" fmla="*/ 0 w 2011680"/>
              <a:gd name="connsiteY16" fmla="*/ 0 h 501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680" h="5013960">
                <a:moveTo>
                  <a:pt x="0" y="0"/>
                </a:moveTo>
                <a:lnTo>
                  <a:pt x="335280" y="0"/>
                </a:lnTo>
                <a:lnTo>
                  <a:pt x="335280" y="0"/>
                </a:lnTo>
                <a:lnTo>
                  <a:pt x="838200" y="0"/>
                </a:lnTo>
                <a:lnTo>
                  <a:pt x="2011680" y="0"/>
                </a:lnTo>
                <a:lnTo>
                  <a:pt x="2011680" y="2827020"/>
                </a:lnTo>
                <a:lnTo>
                  <a:pt x="2011680" y="2827020"/>
                </a:lnTo>
                <a:lnTo>
                  <a:pt x="2011680" y="4038600"/>
                </a:lnTo>
                <a:lnTo>
                  <a:pt x="2011680" y="4846320"/>
                </a:lnTo>
                <a:lnTo>
                  <a:pt x="838200" y="4846320"/>
                </a:lnTo>
                <a:lnTo>
                  <a:pt x="605797" y="5013960"/>
                </a:lnTo>
                <a:lnTo>
                  <a:pt x="335280" y="4846320"/>
                </a:lnTo>
                <a:lnTo>
                  <a:pt x="0" y="4846320"/>
                </a:lnTo>
                <a:lnTo>
                  <a:pt x="0" y="4038600"/>
                </a:lnTo>
                <a:lnTo>
                  <a:pt x="0" y="2827020"/>
                </a:lnTo>
                <a:lnTo>
                  <a:pt x="0" y="2827020"/>
                </a:lnTo>
                <a:lnTo>
                  <a:pt x="0" y="0"/>
                </a:lnTo>
                <a:close/>
              </a:path>
            </a:pathLst>
          </a:custGeom>
          <a:noFill/>
          <a:ln w="12700" cap="flat">
            <a:solidFill>
              <a:srgbClr val="FFC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i="1" dirty="0">
                <a:latin typeface="Calibri" panose="020F0502020204030204" pitchFamily="34" charset="0"/>
                <a:cs typeface="Calibri" panose="020F0502020204030204" pitchFamily="34" charset="0"/>
              </a:rPr>
              <a:t>Im2bw</a:t>
            </a:r>
            <a:r>
              <a:rPr lang="en-US" sz="2400" dirty="0">
                <a:latin typeface="Calibri" panose="020F0502020204030204" pitchFamily="34" charset="0"/>
                <a:cs typeface="Calibri" panose="020F0502020204030204" pitchFamily="34" charset="0"/>
              </a:rPr>
              <a:t> </a:t>
            </a:r>
            <a:r>
              <a:rPr lang="en-US" sz="2400" dirty="0">
                <a:latin typeface="Calibri" pitchFamily="34" charset="0"/>
              </a:rPr>
              <a:t> MATLAB</a:t>
            </a:r>
            <a:endParaRPr lang="en-US" sz="2400" dirty="0"/>
          </a:p>
          <a:p>
            <a:pPr lvl="8" indent="0" algn="just">
              <a:buSzPct val="75000"/>
              <a:defRPr sz="1800"/>
            </a:pPr>
            <a:endParaRPr lang="en-US" sz="2400" dirty="0">
              <a:latin typeface="Calibri" pitchFamily="34" charset="0"/>
            </a:endParaRPr>
          </a:p>
        </p:txBody>
      </p:sp>
    </p:spTree>
    <p:extLst>
      <p:ext uri="{BB962C8B-B14F-4D97-AF65-F5344CB8AC3E}">
        <p14:creationId xmlns:p14="http://schemas.microsoft.com/office/powerpoint/2010/main" val="1647406101"/>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Image filtering steps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3" name="Rectangle 2"/>
          <p:cNvSpPr/>
          <p:nvPr/>
        </p:nvSpPr>
        <p:spPr>
          <a:xfrm>
            <a:off x="4918224" y="3033924"/>
            <a:ext cx="2808312" cy="841256"/>
          </a:xfrm>
          <a:prstGeom prst="rect">
            <a:avLst/>
          </a:prstGeom>
          <a:noFill/>
          <a:ln w="1270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rgbClr val="FFFFFF"/>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Calibri" panose="020F0502020204030204" pitchFamily="34" charset="0"/>
              <a:cs typeface="Calibri" panose="020F0502020204030204" pitchFamily="34" charset="0"/>
              <a:sym typeface="Helvetica Light"/>
            </a:endParaRPr>
          </a:p>
        </p:txBody>
      </p:sp>
      <p:sp>
        <p:nvSpPr>
          <p:cNvPr id="5" name="Rectangle 4"/>
          <p:cNvSpPr/>
          <p:nvPr/>
        </p:nvSpPr>
        <p:spPr>
          <a:xfrm>
            <a:off x="4918224" y="468361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4918224" y="6339800"/>
            <a:ext cx="2808312" cy="841256"/>
          </a:xfrm>
          <a:prstGeom prst="rect">
            <a:avLst/>
          </a:prstGeom>
          <a:noFill/>
          <a:ln w="12700" cap="flat">
            <a:solidFill>
              <a:srgbClr val="C7E6A4"/>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7" name="Rectangle 6"/>
          <p:cNvSpPr/>
          <p:nvPr/>
        </p:nvSpPr>
        <p:spPr>
          <a:xfrm>
            <a:off x="4918224" y="7923976"/>
            <a:ext cx="2808312" cy="841256"/>
          </a:xfrm>
          <a:prstGeom prst="rect">
            <a:avLst/>
          </a:prstGeom>
          <a:solidFill>
            <a:srgbClr val="C7E6A4"/>
          </a:solid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6" name="Down Arrow 15"/>
          <p:cNvSpPr/>
          <p:nvPr/>
        </p:nvSpPr>
        <p:spPr>
          <a:xfrm>
            <a:off x="6214368" y="3948688"/>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339382" y="298751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Contrast </a:t>
            </a:r>
          </a:p>
          <a:p>
            <a:pPr rtl="0" latinLnBrk="1" hangingPunct="0"/>
            <a:r>
              <a:rPr lang="en-US" sz="2400" dirty="0">
                <a:solidFill>
                  <a:schemeClr val="tx1"/>
                </a:solidFill>
                <a:latin typeface="Calibri" panose="020F0502020204030204" pitchFamily="34" charset="0"/>
                <a:cs typeface="Calibri" panose="020F0502020204030204" pitchFamily="34" charset="0"/>
              </a:rPr>
              <a:t>enhancement</a:t>
            </a:r>
          </a:p>
        </p:txBody>
      </p:sp>
      <p:sp>
        <p:nvSpPr>
          <p:cNvPr id="19" name="Rectangular Callout 29"/>
          <p:cNvSpPr/>
          <p:nvPr/>
        </p:nvSpPr>
        <p:spPr>
          <a:xfrm rot="16200000">
            <a:off x="420387" y="2662711"/>
            <a:ext cx="4165243" cy="4151367"/>
          </a:xfrm>
          <a:custGeom>
            <a:avLst/>
            <a:gdLst>
              <a:gd name="connsiteX0" fmla="*/ 0 w 3047319"/>
              <a:gd name="connsiteY0" fmla="*/ 0 h 4114800"/>
              <a:gd name="connsiteX1" fmla="*/ 507887 w 3047319"/>
              <a:gd name="connsiteY1" fmla="*/ 0 h 4114800"/>
              <a:gd name="connsiteX2" fmla="*/ 507887 w 3047319"/>
              <a:gd name="connsiteY2" fmla="*/ 0 h 4114800"/>
              <a:gd name="connsiteX3" fmla="*/ 1269716 w 3047319"/>
              <a:gd name="connsiteY3" fmla="*/ 0 h 4114800"/>
              <a:gd name="connsiteX4" fmla="*/ 3047319 w 3047319"/>
              <a:gd name="connsiteY4" fmla="*/ 0 h 4114800"/>
              <a:gd name="connsiteX5" fmla="*/ 3047319 w 3047319"/>
              <a:gd name="connsiteY5" fmla="*/ 2400300 h 4114800"/>
              <a:gd name="connsiteX6" fmla="*/ 3047319 w 3047319"/>
              <a:gd name="connsiteY6" fmla="*/ 2400300 h 4114800"/>
              <a:gd name="connsiteX7" fmla="*/ 3047319 w 3047319"/>
              <a:gd name="connsiteY7" fmla="*/ 3429000 h 4114800"/>
              <a:gd name="connsiteX8" fmla="*/ 3047319 w 3047319"/>
              <a:gd name="connsiteY8" fmla="*/ 4114800 h 4114800"/>
              <a:gd name="connsiteX9" fmla="*/ 1269716 w 3047319"/>
              <a:gd name="connsiteY9" fmla="*/ 4114800 h 4114800"/>
              <a:gd name="connsiteX10" fmla="*/ 888812 w 3047319"/>
              <a:gd name="connsiteY10" fmla="*/ 4629150 h 4114800"/>
              <a:gd name="connsiteX11" fmla="*/ 507887 w 3047319"/>
              <a:gd name="connsiteY11" fmla="*/ 4114800 h 4114800"/>
              <a:gd name="connsiteX12" fmla="*/ 0 w 3047319"/>
              <a:gd name="connsiteY12" fmla="*/ 4114800 h 4114800"/>
              <a:gd name="connsiteX13" fmla="*/ 0 w 3047319"/>
              <a:gd name="connsiteY13" fmla="*/ 3429000 h 4114800"/>
              <a:gd name="connsiteX14" fmla="*/ 0 w 3047319"/>
              <a:gd name="connsiteY14" fmla="*/ 2400300 h 4114800"/>
              <a:gd name="connsiteX15" fmla="*/ 0 w 3047319"/>
              <a:gd name="connsiteY15" fmla="*/ 2400300 h 4114800"/>
              <a:gd name="connsiteX16" fmla="*/ 0 w 3047319"/>
              <a:gd name="connsiteY16" fmla="*/ 0 h 4114800"/>
              <a:gd name="connsiteX0" fmla="*/ 0 w 3047319"/>
              <a:gd name="connsiteY0" fmla="*/ 0 h 4629150"/>
              <a:gd name="connsiteX1" fmla="*/ 507887 w 3047319"/>
              <a:gd name="connsiteY1" fmla="*/ 0 h 4629150"/>
              <a:gd name="connsiteX2" fmla="*/ 507887 w 3047319"/>
              <a:gd name="connsiteY2" fmla="*/ 0 h 4629150"/>
              <a:gd name="connsiteX3" fmla="*/ 1269716 w 3047319"/>
              <a:gd name="connsiteY3" fmla="*/ 0 h 4629150"/>
              <a:gd name="connsiteX4" fmla="*/ 3047319 w 3047319"/>
              <a:gd name="connsiteY4" fmla="*/ 0 h 4629150"/>
              <a:gd name="connsiteX5" fmla="*/ 3047319 w 3047319"/>
              <a:gd name="connsiteY5" fmla="*/ 2400300 h 4629150"/>
              <a:gd name="connsiteX6" fmla="*/ 3047319 w 3047319"/>
              <a:gd name="connsiteY6" fmla="*/ 2400300 h 4629150"/>
              <a:gd name="connsiteX7" fmla="*/ 3047319 w 3047319"/>
              <a:gd name="connsiteY7" fmla="*/ 3429000 h 4629150"/>
              <a:gd name="connsiteX8" fmla="*/ 3047319 w 3047319"/>
              <a:gd name="connsiteY8" fmla="*/ 4114800 h 4629150"/>
              <a:gd name="connsiteX9" fmla="*/ 2576002 w 3047319"/>
              <a:gd name="connsiteY9" fmla="*/ 4152125 h 4629150"/>
              <a:gd name="connsiteX10" fmla="*/ 888812 w 3047319"/>
              <a:gd name="connsiteY10" fmla="*/ 4629150 h 4629150"/>
              <a:gd name="connsiteX11" fmla="*/ 507887 w 3047319"/>
              <a:gd name="connsiteY11" fmla="*/ 4114800 h 4629150"/>
              <a:gd name="connsiteX12" fmla="*/ 0 w 3047319"/>
              <a:gd name="connsiteY12" fmla="*/ 4114800 h 4629150"/>
              <a:gd name="connsiteX13" fmla="*/ 0 w 3047319"/>
              <a:gd name="connsiteY13" fmla="*/ 3429000 h 4629150"/>
              <a:gd name="connsiteX14" fmla="*/ 0 w 3047319"/>
              <a:gd name="connsiteY14" fmla="*/ 2400300 h 4629150"/>
              <a:gd name="connsiteX15" fmla="*/ 0 w 3047319"/>
              <a:gd name="connsiteY15" fmla="*/ 2400300 h 4629150"/>
              <a:gd name="connsiteX16" fmla="*/ 0 w 3047319"/>
              <a:gd name="connsiteY16" fmla="*/ 0 h 4629150"/>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507887 w 3047319"/>
              <a:gd name="connsiteY11" fmla="*/ 4114800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576002 w 3047319"/>
              <a:gd name="connsiteY9" fmla="*/ 4152125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019446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93251"/>
              <a:gd name="connsiteX1" fmla="*/ 507887 w 3047319"/>
              <a:gd name="connsiteY1" fmla="*/ 0 h 4293251"/>
              <a:gd name="connsiteX2" fmla="*/ 507887 w 3047319"/>
              <a:gd name="connsiteY2" fmla="*/ 0 h 4293251"/>
              <a:gd name="connsiteX3" fmla="*/ 1269716 w 3047319"/>
              <a:gd name="connsiteY3" fmla="*/ 0 h 4293251"/>
              <a:gd name="connsiteX4" fmla="*/ 3047319 w 3047319"/>
              <a:gd name="connsiteY4" fmla="*/ 0 h 4293251"/>
              <a:gd name="connsiteX5" fmla="*/ 3047319 w 3047319"/>
              <a:gd name="connsiteY5" fmla="*/ 2400300 h 4293251"/>
              <a:gd name="connsiteX6" fmla="*/ 3047319 w 3047319"/>
              <a:gd name="connsiteY6" fmla="*/ 2400300 h 4293251"/>
              <a:gd name="connsiteX7" fmla="*/ 3047319 w 3047319"/>
              <a:gd name="connsiteY7" fmla="*/ 3429000 h 4293251"/>
              <a:gd name="connsiteX8" fmla="*/ 3047319 w 3047319"/>
              <a:gd name="connsiteY8" fmla="*/ 4114800 h 4293251"/>
              <a:gd name="connsiteX9" fmla="*/ 2650647 w 3047319"/>
              <a:gd name="connsiteY9" fmla="*/ 4189447 h 4293251"/>
              <a:gd name="connsiteX10" fmla="*/ 2213759 w 3047319"/>
              <a:gd name="connsiteY10" fmla="*/ 4293251 h 4293251"/>
              <a:gd name="connsiteX11" fmla="*/ 2299365 w 3047319"/>
              <a:gd name="connsiteY11" fmla="*/ 4133461 h 4293251"/>
              <a:gd name="connsiteX12" fmla="*/ 0 w 3047319"/>
              <a:gd name="connsiteY12" fmla="*/ 4114800 h 4293251"/>
              <a:gd name="connsiteX13" fmla="*/ 0 w 3047319"/>
              <a:gd name="connsiteY13" fmla="*/ 3429000 h 4293251"/>
              <a:gd name="connsiteX14" fmla="*/ 0 w 3047319"/>
              <a:gd name="connsiteY14" fmla="*/ 2400300 h 4293251"/>
              <a:gd name="connsiteX15" fmla="*/ 0 w 3047319"/>
              <a:gd name="connsiteY15" fmla="*/ 2400300 h 4293251"/>
              <a:gd name="connsiteX16" fmla="*/ 0 w 3047319"/>
              <a:gd name="connsiteY16" fmla="*/ 0 h 4293251"/>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8944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077482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55928"/>
              <a:gd name="connsiteX1" fmla="*/ 507887 w 3047319"/>
              <a:gd name="connsiteY1" fmla="*/ 0 h 4255928"/>
              <a:gd name="connsiteX2" fmla="*/ 507887 w 3047319"/>
              <a:gd name="connsiteY2" fmla="*/ 0 h 4255928"/>
              <a:gd name="connsiteX3" fmla="*/ 1269716 w 3047319"/>
              <a:gd name="connsiteY3" fmla="*/ 0 h 4255928"/>
              <a:gd name="connsiteX4" fmla="*/ 3047319 w 3047319"/>
              <a:gd name="connsiteY4" fmla="*/ 0 h 4255928"/>
              <a:gd name="connsiteX5" fmla="*/ 3047319 w 3047319"/>
              <a:gd name="connsiteY5" fmla="*/ 2400300 h 4255928"/>
              <a:gd name="connsiteX6" fmla="*/ 3047319 w 3047319"/>
              <a:gd name="connsiteY6" fmla="*/ 2400300 h 4255928"/>
              <a:gd name="connsiteX7" fmla="*/ 3047319 w 3047319"/>
              <a:gd name="connsiteY7" fmla="*/ 3429000 h 4255928"/>
              <a:gd name="connsiteX8" fmla="*/ 3047319 w 3047319"/>
              <a:gd name="connsiteY8" fmla="*/ 4114800 h 4255928"/>
              <a:gd name="connsiteX9" fmla="*/ 2650647 w 3047319"/>
              <a:gd name="connsiteY9" fmla="*/ 4114807 h 4255928"/>
              <a:gd name="connsiteX10" fmla="*/ 2400371 w 3047319"/>
              <a:gd name="connsiteY10" fmla="*/ 4255928 h 4255928"/>
              <a:gd name="connsiteX11" fmla="*/ 2299365 w 3047319"/>
              <a:gd name="connsiteY11" fmla="*/ 4133461 h 4255928"/>
              <a:gd name="connsiteX12" fmla="*/ 0 w 3047319"/>
              <a:gd name="connsiteY12" fmla="*/ 4114800 h 4255928"/>
              <a:gd name="connsiteX13" fmla="*/ 0 w 3047319"/>
              <a:gd name="connsiteY13" fmla="*/ 3429000 h 4255928"/>
              <a:gd name="connsiteX14" fmla="*/ 0 w 3047319"/>
              <a:gd name="connsiteY14" fmla="*/ 2400300 h 4255928"/>
              <a:gd name="connsiteX15" fmla="*/ 0 w 3047319"/>
              <a:gd name="connsiteY15" fmla="*/ 2400300 h 4255928"/>
              <a:gd name="connsiteX16" fmla="*/ 0 w 3047319"/>
              <a:gd name="connsiteY16" fmla="*/ 0 h 4255928"/>
              <a:gd name="connsiteX0" fmla="*/ 0 w 3047319"/>
              <a:gd name="connsiteY0" fmla="*/ 0 h 4273442"/>
              <a:gd name="connsiteX1" fmla="*/ 507887 w 3047319"/>
              <a:gd name="connsiteY1" fmla="*/ 0 h 4273442"/>
              <a:gd name="connsiteX2" fmla="*/ 507887 w 3047319"/>
              <a:gd name="connsiteY2" fmla="*/ 0 h 4273442"/>
              <a:gd name="connsiteX3" fmla="*/ 1269716 w 3047319"/>
              <a:gd name="connsiteY3" fmla="*/ 0 h 4273442"/>
              <a:gd name="connsiteX4" fmla="*/ 3047319 w 3047319"/>
              <a:gd name="connsiteY4" fmla="*/ 0 h 4273442"/>
              <a:gd name="connsiteX5" fmla="*/ 3047319 w 3047319"/>
              <a:gd name="connsiteY5" fmla="*/ 2400300 h 4273442"/>
              <a:gd name="connsiteX6" fmla="*/ 3047319 w 3047319"/>
              <a:gd name="connsiteY6" fmla="*/ 2400300 h 4273442"/>
              <a:gd name="connsiteX7" fmla="*/ 3047319 w 3047319"/>
              <a:gd name="connsiteY7" fmla="*/ 3429000 h 4273442"/>
              <a:gd name="connsiteX8" fmla="*/ 3047319 w 3047319"/>
              <a:gd name="connsiteY8" fmla="*/ 4114800 h 4273442"/>
              <a:gd name="connsiteX9" fmla="*/ 2650647 w 3047319"/>
              <a:gd name="connsiteY9" fmla="*/ 4114807 h 4273442"/>
              <a:gd name="connsiteX10" fmla="*/ 2456173 w 3047319"/>
              <a:gd name="connsiteY10" fmla="*/ 4273442 h 4273442"/>
              <a:gd name="connsiteX11" fmla="*/ 2299365 w 3047319"/>
              <a:gd name="connsiteY11" fmla="*/ 4133461 h 4273442"/>
              <a:gd name="connsiteX12" fmla="*/ 0 w 3047319"/>
              <a:gd name="connsiteY12" fmla="*/ 4114800 h 4273442"/>
              <a:gd name="connsiteX13" fmla="*/ 0 w 3047319"/>
              <a:gd name="connsiteY13" fmla="*/ 3429000 h 4273442"/>
              <a:gd name="connsiteX14" fmla="*/ 0 w 3047319"/>
              <a:gd name="connsiteY14" fmla="*/ 2400300 h 4273442"/>
              <a:gd name="connsiteX15" fmla="*/ 0 w 3047319"/>
              <a:gd name="connsiteY15" fmla="*/ 2400300 h 4273442"/>
              <a:gd name="connsiteX16" fmla="*/ 0 w 3047319"/>
              <a:gd name="connsiteY16" fmla="*/ 0 h 42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47319" h="4273442">
                <a:moveTo>
                  <a:pt x="0" y="0"/>
                </a:moveTo>
                <a:lnTo>
                  <a:pt x="507887" y="0"/>
                </a:lnTo>
                <a:lnTo>
                  <a:pt x="507887" y="0"/>
                </a:lnTo>
                <a:lnTo>
                  <a:pt x="1269716" y="0"/>
                </a:lnTo>
                <a:lnTo>
                  <a:pt x="3047319" y="0"/>
                </a:lnTo>
                <a:lnTo>
                  <a:pt x="3047319" y="2400300"/>
                </a:lnTo>
                <a:lnTo>
                  <a:pt x="3047319" y="2400300"/>
                </a:lnTo>
                <a:lnTo>
                  <a:pt x="3047319" y="3429000"/>
                </a:lnTo>
                <a:lnTo>
                  <a:pt x="3047319" y="4114800"/>
                </a:lnTo>
                <a:lnTo>
                  <a:pt x="2650647" y="4114807"/>
                </a:lnTo>
                <a:lnTo>
                  <a:pt x="2456173" y="4273442"/>
                </a:lnTo>
                <a:lnTo>
                  <a:pt x="2299365" y="4133461"/>
                </a:lnTo>
                <a:lnTo>
                  <a:pt x="0" y="4114800"/>
                </a:lnTo>
                <a:lnTo>
                  <a:pt x="0" y="3429000"/>
                </a:lnTo>
                <a:lnTo>
                  <a:pt x="0" y="2400300"/>
                </a:lnTo>
                <a:lnTo>
                  <a:pt x="0" y="2400300"/>
                </a:lnTo>
                <a:lnTo>
                  <a:pt x="0" y="0"/>
                </a:lnTo>
                <a:close/>
              </a:path>
            </a:pathLst>
          </a:custGeom>
          <a:ln w="12700">
            <a:solidFill>
              <a:srgbClr val="C7E6A4"/>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vert"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dirty="0">
                <a:latin typeface="Calibri" pitchFamily="34" charset="0"/>
              </a:rPr>
              <a:t>2D Gaussian filter</a:t>
            </a:r>
            <a:r>
              <a:rPr lang="en-US" sz="2400" dirty="0" smtClean="0">
                <a:latin typeface="Calibri" pitchFamily="34" charset="0"/>
              </a:rPr>
              <a:t>:</a:t>
            </a:r>
          </a:p>
          <a:p>
            <a:pPr lvl="8" indent="0" algn="just">
              <a:buSzPct val="75000"/>
              <a:defRPr sz="1800"/>
            </a:pPr>
            <a:r>
              <a:rPr lang="en-US" sz="2400" dirty="0" smtClean="0">
                <a:latin typeface="Calibri" pitchFamily="34" charset="0"/>
              </a:rPr>
              <a:t>	 </a:t>
            </a:r>
          </a:p>
          <a:p>
            <a:pPr lvl="8" indent="0" algn="just">
              <a:buSzPct val="75000"/>
              <a:defRPr sz="1800"/>
            </a:pPr>
            <a:r>
              <a:rPr lang="en-US" sz="2400" dirty="0" smtClean="0">
                <a:latin typeface="Calibri" pitchFamily="34" charset="0"/>
              </a:rPr>
              <a:t>	Localization </a:t>
            </a:r>
            <a:r>
              <a:rPr lang="en-US" sz="2400" dirty="0">
                <a:latin typeface="Calibri" pitchFamily="34" charset="0"/>
              </a:rPr>
              <a:t>error = 0.7327</a:t>
            </a:r>
          </a:p>
          <a:p>
            <a:pPr lvl="8" indent="0" algn="just">
              <a:buSzPct val="75000"/>
              <a:defRPr sz="1800"/>
            </a:pPr>
            <a:endParaRPr lang="en-US" sz="2400" dirty="0">
              <a:latin typeface="Calibri" pitchFamily="34" charset="0"/>
            </a:endParaRPr>
          </a:p>
          <a:p>
            <a:pPr marL="444500" lvl="8" indent="-444500" algn="just">
              <a:buSzPct val="75000"/>
              <a:buFont typeface="Arial" panose="020B0604020202020204" pitchFamily="34" charset="0"/>
              <a:buChar char="•"/>
              <a:defRPr sz="1800"/>
            </a:pPr>
            <a:r>
              <a:rPr lang="en-US" sz="2400" dirty="0">
                <a:latin typeface="Calibri" pitchFamily="34" charset="0"/>
              </a:rPr>
              <a:t>Anisotropic </a:t>
            </a:r>
            <a:r>
              <a:rPr lang="en-US" sz="2400" dirty="0" smtClean="0">
                <a:latin typeface="Calibri" pitchFamily="34" charset="0"/>
              </a:rPr>
              <a:t>diffusion</a:t>
            </a:r>
          </a:p>
          <a:p>
            <a:pPr lvl="8" indent="0" algn="just">
              <a:buSzPct val="75000"/>
              <a:defRPr sz="1800"/>
            </a:pPr>
            <a:r>
              <a:rPr lang="en-US" sz="2400" dirty="0" smtClean="0">
                <a:latin typeface="Calibri" pitchFamily="34" charset="0"/>
              </a:rPr>
              <a:t>	</a:t>
            </a: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a:p>
            <a:pPr lvl="8" indent="0" algn="just">
              <a:buSzPct val="75000"/>
              <a:defRPr sz="1800"/>
            </a:pPr>
            <a:endParaRPr lang="en-US" sz="2400" dirty="0">
              <a:latin typeface="Calibri" panose="020F0502020204030204" pitchFamily="34" charset="0"/>
              <a:cs typeface="Calibri" panose="020F0502020204030204" pitchFamily="34" charset="0"/>
            </a:endParaRPr>
          </a:p>
          <a:p>
            <a:pPr marL="444500" lvl="8" indent="-444500" algn="just">
              <a:buSzPct val="75000"/>
              <a:buFont typeface="Arial" panose="020B0604020202020204" pitchFamily="34" charset="0"/>
              <a:buChar char="•"/>
              <a:defRPr sz="1800"/>
            </a:pPr>
            <a:r>
              <a:rPr lang="en-US" sz="2400" dirty="0">
                <a:latin typeface="Calibri" panose="020F0502020204030204" pitchFamily="34" charset="0"/>
                <a:cs typeface="Calibri" panose="020F0502020204030204" pitchFamily="34" charset="0"/>
              </a:rPr>
              <a:t>Median </a:t>
            </a:r>
            <a:r>
              <a:rPr lang="en-US" sz="2400" dirty="0" smtClean="0">
                <a:latin typeface="Calibri" panose="020F0502020204030204" pitchFamily="34" charset="0"/>
                <a:cs typeface="Calibri" panose="020F0502020204030204" pitchFamily="34" charset="0"/>
              </a:rPr>
              <a:t>Filter</a:t>
            </a:r>
          </a:p>
          <a:p>
            <a:pPr lvl="8" indent="0" algn="just">
              <a:buSzPct val="75000"/>
              <a:defRPr sz="1800"/>
            </a:pPr>
            <a:r>
              <a:rPr lang="en-US" sz="2400" dirty="0" smtClean="0">
                <a:latin typeface="Calibri" pitchFamily="34" charset="0"/>
              </a:rPr>
              <a:t>	</a:t>
            </a:r>
          </a:p>
          <a:p>
            <a:pPr lvl="8" indent="0" algn="just">
              <a:buSzPct val="75000"/>
              <a:defRPr sz="1800"/>
            </a:pPr>
            <a:r>
              <a:rPr lang="en-US" sz="2400" dirty="0" smtClean="0">
                <a:latin typeface="Calibri" pitchFamily="34" charset="0"/>
              </a:rPr>
              <a:t>	Localization </a:t>
            </a:r>
            <a:r>
              <a:rPr lang="en-US" sz="2400" dirty="0">
                <a:latin typeface="Calibri" pitchFamily="34" charset="0"/>
              </a:rPr>
              <a:t>error= 0.6114</a:t>
            </a:r>
          </a:p>
        </p:txBody>
      </p:sp>
      <p:sp>
        <p:nvSpPr>
          <p:cNvPr id="24" name="Rectangular Callout 1"/>
          <p:cNvSpPr/>
          <p:nvPr/>
        </p:nvSpPr>
        <p:spPr>
          <a:xfrm rot="5400000">
            <a:off x="9594324" y="2843797"/>
            <a:ext cx="1579920" cy="4804669"/>
          </a:xfrm>
          <a:custGeom>
            <a:avLst/>
            <a:gdLst>
              <a:gd name="connsiteX0" fmla="*/ 0 w 2011680"/>
              <a:gd name="connsiteY0" fmla="*/ 0 h 4846320"/>
              <a:gd name="connsiteX1" fmla="*/ 335280 w 2011680"/>
              <a:gd name="connsiteY1" fmla="*/ 0 h 4846320"/>
              <a:gd name="connsiteX2" fmla="*/ 335280 w 2011680"/>
              <a:gd name="connsiteY2" fmla="*/ 0 h 4846320"/>
              <a:gd name="connsiteX3" fmla="*/ 838200 w 2011680"/>
              <a:gd name="connsiteY3" fmla="*/ 0 h 4846320"/>
              <a:gd name="connsiteX4" fmla="*/ 2011680 w 2011680"/>
              <a:gd name="connsiteY4" fmla="*/ 0 h 4846320"/>
              <a:gd name="connsiteX5" fmla="*/ 2011680 w 2011680"/>
              <a:gd name="connsiteY5" fmla="*/ 2827020 h 4846320"/>
              <a:gd name="connsiteX6" fmla="*/ 2011680 w 2011680"/>
              <a:gd name="connsiteY6" fmla="*/ 2827020 h 4846320"/>
              <a:gd name="connsiteX7" fmla="*/ 2011680 w 2011680"/>
              <a:gd name="connsiteY7" fmla="*/ 4038600 h 4846320"/>
              <a:gd name="connsiteX8" fmla="*/ 2011680 w 2011680"/>
              <a:gd name="connsiteY8" fmla="*/ 4846320 h 4846320"/>
              <a:gd name="connsiteX9" fmla="*/ 838200 w 2011680"/>
              <a:gd name="connsiteY9" fmla="*/ 4846320 h 4846320"/>
              <a:gd name="connsiteX10" fmla="*/ 586747 w 2011680"/>
              <a:gd name="connsiteY10" fmla="*/ 5452110 h 4846320"/>
              <a:gd name="connsiteX11" fmla="*/ 335280 w 2011680"/>
              <a:gd name="connsiteY11" fmla="*/ 4846320 h 4846320"/>
              <a:gd name="connsiteX12" fmla="*/ 0 w 2011680"/>
              <a:gd name="connsiteY12" fmla="*/ 4846320 h 4846320"/>
              <a:gd name="connsiteX13" fmla="*/ 0 w 2011680"/>
              <a:gd name="connsiteY13" fmla="*/ 4038600 h 4846320"/>
              <a:gd name="connsiteX14" fmla="*/ 0 w 2011680"/>
              <a:gd name="connsiteY14" fmla="*/ 2827020 h 4846320"/>
              <a:gd name="connsiteX15" fmla="*/ 0 w 2011680"/>
              <a:gd name="connsiteY15" fmla="*/ 2827020 h 4846320"/>
              <a:gd name="connsiteX16" fmla="*/ 0 w 2011680"/>
              <a:gd name="connsiteY16" fmla="*/ 0 h 4846320"/>
              <a:gd name="connsiteX0" fmla="*/ 0 w 2011680"/>
              <a:gd name="connsiteY0" fmla="*/ 0 h 5109210"/>
              <a:gd name="connsiteX1" fmla="*/ 335280 w 2011680"/>
              <a:gd name="connsiteY1" fmla="*/ 0 h 5109210"/>
              <a:gd name="connsiteX2" fmla="*/ 335280 w 2011680"/>
              <a:gd name="connsiteY2" fmla="*/ 0 h 5109210"/>
              <a:gd name="connsiteX3" fmla="*/ 838200 w 2011680"/>
              <a:gd name="connsiteY3" fmla="*/ 0 h 5109210"/>
              <a:gd name="connsiteX4" fmla="*/ 2011680 w 2011680"/>
              <a:gd name="connsiteY4" fmla="*/ 0 h 5109210"/>
              <a:gd name="connsiteX5" fmla="*/ 2011680 w 2011680"/>
              <a:gd name="connsiteY5" fmla="*/ 2827020 h 5109210"/>
              <a:gd name="connsiteX6" fmla="*/ 2011680 w 2011680"/>
              <a:gd name="connsiteY6" fmla="*/ 2827020 h 5109210"/>
              <a:gd name="connsiteX7" fmla="*/ 2011680 w 2011680"/>
              <a:gd name="connsiteY7" fmla="*/ 4038600 h 5109210"/>
              <a:gd name="connsiteX8" fmla="*/ 2011680 w 2011680"/>
              <a:gd name="connsiteY8" fmla="*/ 4846320 h 5109210"/>
              <a:gd name="connsiteX9" fmla="*/ 838200 w 2011680"/>
              <a:gd name="connsiteY9" fmla="*/ 4846320 h 5109210"/>
              <a:gd name="connsiteX10" fmla="*/ 605797 w 2011680"/>
              <a:gd name="connsiteY10" fmla="*/ 5109210 h 5109210"/>
              <a:gd name="connsiteX11" fmla="*/ 335280 w 2011680"/>
              <a:gd name="connsiteY11" fmla="*/ 4846320 h 5109210"/>
              <a:gd name="connsiteX12" fmla="*/ 0 w 2011680"/>
              <a:gd name="connsiteY12" fmla="*/ 4846320 h 5109210"/>
              <a:gd name="connsiteX13" fmla="*/ 0 w 2011680"/>
              <a:gd name="connsiteY13" fmla="*/ 4038600 h 5109210"/>
              <a:gd name="connsiteX14" fmla="*/ 0 w 2011680"/>
              <a:gd name="connsiteY14" fmla="*/ 2827020 h 5109210"/>
              <a:gd name="connsiteX15" fmla="*/ 0 w 2011680"/>
              <a:gd name="connsiteY15" fmla="*/ 2827020 h 5109210"/>
              <a:gd name="connsiteX16" fmla="*/ 0 w 2011680"/>
              <a:gd name="connsiteY16" fmla="*/ 0 h 5109210"/>
              <a:gd name="connsiteX0" fmla="*/ 0 w 2011680"/>
              <a:gd name="connsiteY0" fmla="*/ 0 h 5013960"/>
              <a:gd name="connsiteX1" fmla="*/ 335280 w 2011680"/>
              <a:gd name="connsiteY1" fmla="*/ 0 h 5013960"/>
              <a:gd name="connsiteX2" fmla="*/ 335280 w 2011680"/>
              <a:gd name="connsiteY2" fmla="*/ 0 h 5013960"/>
              <a:gd name="connsiteX3" fmla="*/ 838200 w 2011680"/>
              <a:gd name="connsiteY3" fmla="*/ 0 h 5013960"/>
              <a:gd name="connsiteX4" fmla="*/ 2011680 w 2011680"/>
              <a:gd name="connsiteY4" fmla="*/ 0 h 5013960"/>
              <a:gd name="connsiteX5" fmla="*/ 2011680 w 2011680"/>
              <a:gd name="connsiteY5" fmla="*/ 2827020 h 5013960"/>
              <a:gd name="connsiteX6" fmla="*/ 2011680 w 2011680"/>
              <a:gd name="connsiteY6" fmla="*/ 2827020 h 5013960"/>
              <a:gd name="connsiteX7" fmla="*/ 2011680 w 2011680"/>
              <a:gd name="connsiteY7" fmla="*/ 4038600 h 5013960"/>
              <a:gd name="connsiteX8" fmla="*/ 2011680 w 2011680"/>
              <a:gd name="connsiteY8" fmla="*/ 4846320 h 5013960"/>
              <a:gd name="connsiteX9" fmla="*/ 838200 w 2011680"/>
              <a:gd name="connsiteY9" fmla="*/ 4846320 h 5013960"/>
              <a:gd name="connsiteX10" fmla="*/ 605797 w 2011680"/>
              <a:gd name="connsiteY10" fmla="*/ 5013960 h 5013960"/>
              <a:gd name="connsiteX11" fmla="*/ 335280 w 2011680"/>
              <a:gd name="connsiteY11" fmla="*/ 4846320 h 5013960"/>
              <a:gd name="connsiteX12" fmla="*/ 0 w 2011680"/>
              <a:gd name="connsiteY12" fmla="*/ 4846320 h 5013960"/>
              <a:gd name="connsiteX13" fmla="*/ 0 w 2011680"/>
              <a:gd name="connsiteY13" fmla="*/ 4038600 h 5013960"/>
              <a:gd name="connsiteX14" fmla="*/ 0 w 2011680"/>
              <a:gd name="connsiteY14" fmla="*/ 2827020 h 5013960"/>
              <a:gd name="connsiteX15" fmla="*/ 0 w 2011680"/>
              <a:gd name="connsiteY15" fmla="*/ 2827020 h 5013960"/>
              <a:gd name="connsiteX16" fmla="*/ 0 w 2011680"/>
              <a:gd name="connsiteY16" fmla="*/ 0 h 501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680" h="5013960">
                <a:moveTo>
                  <a:pt x="0" y="0"/>
                </a:moveTo>
                <a:lnTo>
                  <a:pt x="335280" y="0"/>
                </a:lnTo>
                <a:lnTo>
                  <a:pt x="335280" y="0"/>
                </a:lnTo>
                <a:lnTo>
                  <a:pt x="838200" y="0"/>
                </a:lnTo>
                <a:lnTo>
                  <a:pt x="2011680" y="0"/>
                </a:lnTo>
                <a:lnTo>
                  <a:pt x="2011680" y="2827020"/>
                </a:lnTo>
                <a:lnTo>
                  <a:pt x="2011680" y="2827020"/>
                </a:lnTo>
                <a:lnTo>
                  <a:pt x="2011680" y="4038600"/>
                </a:lnTo>
                <a:lnTo>
                  <a:pt x="2011680" y="4846320"/>
                </a:lnTo>
                <a:lnTo>
                  <a:pt x="838200" y="4846320"/>
                </a:lnTo>
                <a:lnTo>
                  <a:pt x="605797" y="5013960"/>
                </a:lnTo>
                <a:lnTo>
                  <a:pt x="335280" y="4846320"/>
                </a:lnTo>
                <a:lnTo>
                  <a:pt x="0" y="4846320"/>
                </a:lnTo>
                <a:lnTo>
                  <a:pt x="0" y="4038600"/>
                </a:lnTo>
                <a:lnTo>
                  <a:pt x="0" y="2827020"/>
                </a:lnTo>
                <a:lnTo>
                  <a:pt x="0" y="2827020"/>
                </a:lnTo>
                <a:lnTo>
                  <a:pt x="0" y="0"/>
                </a:lnTo>
                <a:close/>
              </a:path>
            </a:pathLst>
          </a:custGeom>
          <a:noFill/>
          <a:ln w="12700" cap="flat">
            <a:solidFill>
              <a:srgbClr val="C7E6A4"/>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342900" lvl="8" indent="-342900" algn="just">
              <a:buSzPct val="75000"/>
              <a:buFont typeface="Arial" panose="020B0604020202020204" pitchFamily="34" charset="0"/>
              <a:buChar char="•"/>
              <a:defRPr sz="1800"/>
            </a:pPr>
            <a:r>
              <a:rPr lang="en-US" sz="2400" i="1" dirty="0" err="1" smtClean="0">
                <a:latin typeface="Calibri" pitchFamily="34" charset="0"/>
              </a:rPr>
              <a:t>Imadjust</a:t>
            </a:r>
            <a:r>
              <a:rPr lang="en-US" sz="2400" i="1" dirty="0" smtClean="0">
                <a:latin typeface="Calibri" pitchFamily="34" charset="0"/>
              </a:rPr>
              <a:t> </a:t>
            </a:r>
            <a:r>
              <a:rPr lang="en-US" sz="2400" dirty="0" smtClean="0">
                <a:latin typeface="Calibri" pitchFamily="34" charset="0"/>
              </a:rPr>
              <a:t> MATLAB</a:t>
            </a:r>
            <a:endParaRPr lang="en-US" sz="2400" dirty="0">
              <a:latin typeface="Calibri" panose="020F0502020204030204" pitchFamily="34" charset="0"/>
              <a:cs typeface="Calibri" panose="020F0502020204030204" pitchFamily="34" charset="0"/>
            </a:endParaRPr>
          </a:p>
          <a:p>
            <a:r>
              <a:rPr lang="en-US" sz="2400" dirty="0" smtClean="0">
                <a:latin typeface="Calibri" panose="020F0502020204030204" pitchFamily="34" charset="0"/>
                <a:cs typeface="Calibri" panose="020F0502020204030204" pitchFamily="34" charset="0"/>
              </a:rPr>
              <a:t>  image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imadjust</a:t>
            </a:r>
            <a:r>
              <a:rPr lang="en-US" sz="2400" dirty="0">
                <a:latin typeface="Calibri" panose="020F0502020204030204" pitchFamily="34" charset="0"/>
                <a:cs typeface="Calibri" panose="020F0502020204030204" pitchFamily="34" charset="0"/>
              </a:rPr>
              <a:t>(image,[0.4 .7],[0 1</a:t>
            </a:r>
            <a:r>
              <a:rPr lang="en-US" sz="2400" dirty="0" smtClean="0">
                <a:latin typeface="Calibri" panose="020F0502020204030204" pitchFamily="34" charset="0"/>
                <a:cs typeface="Calibri" panose="020F0502020204030204" pitchFamily="34" charset="0"/>
              </a:rPr>
              <a:t>])</a:t>
            </a:r>
            <a:endParaRPr lang="en-US" dirty="0"/>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sp>
        <p:nvSpPr>
          <p:cNvPr id="25" name="Rectangular Callout 1"/>
          <p:cNvSpPr/>
          <p:nvPr/>
        </p:nvSpPr>
        <p:spPr>
          <a:xfrm rot="5400000">
            <a:off x="9974667" y="4310116"/>
            <a:ext cx="841256" cy="4900625"/>
          </a:xfrm>
          <a:custGeom>
            <a:avLst/>
            <a:gdLst>
              <a:gd name="connsiteX0" fmla="*/ 0 w 2011680"/>
              <a:gd name="connsiteY0" fmla="*/ 0 h 4846320"/>
              <a:gd name="connsiteX1" fmla="*/ 335280 w 2011680"/>
              <a:gd name="connsiteY1" fmla="*/ 0 h 4846320"/>
              <a:gd name="connsiteX2" fmla="*/ 335280 w 2011680"/>
              <a:gd name="connsiteY2" fmla="*/ 0 h 4846320"/>
              <a:gd name="connsiteX3" fmla="*/ 838200 w 2011680"/>
              <a:gd name="connsiteY3" fmla="*/ 0 h 4846320"/>
              <a:gd name="connsiteX4" fmla="*/ 2011680 w 2011680"/>
              <a:gd name="connsiteY4" fmla="*/ 0 h 4846320"/>
              <a:gd name="connsiteX5" fmla="*/ 2011680 w 2011680"/>
              <a:gd name="connsiteY5" fmla="*/ 2827020 h 4846320"/>
              <a:gd name="connsiteX6" fmla="*/ 2011680 w 2011680"/>
              <a:gd name="connsiteY6" fmla="*/ 2827020 h 4846320"/>
              <a:gd name="connsiteX7" fmla="*/ 2011680 w 2011680"/>
              <a:gd name="connsiteY7" fmla="*/ 4038600 h 4846320"/>
              <a:gd name="connsiteX8" fmla="*/ 2011680 w 2011680"/>
              <a:gd name="connsiteY8" fmla="*/ 4846320 h 4846320"/>
              <a:gd name="connsiteX9" fmla="*/ 838200 w 2011680"/>
              <a:gd name="connsiteY9" fmla="*/ 4846320 h 4846320"/>
              <a:gd name="connsiteX10" fmla="*/ 586747 w 2011680"/>
              <a:gd name="connsiteY10" fmla="*/ 5452110 h 4846320"/>
              <a:gd name="connsiteX11" fmla="*/ 335280 w 2011680"/>
              <a:gd name="connsiteY11" fmla="*/ 4846320 h 4846320"/>
              <a:gd name="connsiteX12" fmla="*/ 0 w 2011680"/>
              <a:gd name="connsiteY12" fmla="*/ 4846320 h 4846320"/>
              <a:gd name="connsiteX13" fmla="*/ 0 w 2011680"/>
              <a:gd name="connsiteY13" fmla="*/ 4038600 h 4846320"/>
              <a:gd name="connsiteX14" fmla="*/ 0 w 2011680"/>
              <a:gd name="connsiteY14" fmla="*/ 2827020 h 4846320"/>
              <a:gd name="connsiteX15" fmla="*/ 0 w 2011680"/>
              <a:gd name="connsiteY15" fmla="*/ 2827020 h 4846320"/>
              <a:gd name="connsiteX16" fmla="*/ 0 w 2011680"/>
              <a:gd name="connsiteY16" fmla="*/ 0 h 4846320"/>
              <a:gd name="connsiteX0" fmla="*/ 0 w 2011680"/>
              <a:gd name="connsiteY0" fmla="*/ 0 h 5109210"/>
              <a:gd name="connsiteX1" fmla="*/ 335280 w 2011680"/>
              <a:gd name="connsiteY1" fmla="*/ 0 h 5109210"/>
              <a:gd name="connsiteX2" fmla="*/ 335280 w 2011680"/>
              <a:gd name="connsiteY2" fmla="*/ 0 h 5109210"/>
              <a:gd name="connsiteX3" fmla="*/ 838200 w 2011680"/>
              <a:gd name="connsiteY3" fmla="*/ 0 h 5109210"/>
              <a:gd name="connsiteX4" fmla="*/ 2011680 w 2011680"/>
              <a:gd name="connsiteY4" fmla="*/ 0 h 5109210"/>
              <a:gd name="connsiteX5" fmla="*/ 2011680 w 2011680"/>
              <a:gd name="connsiteY5" fmla="*/ 2827020 h 5109210"/>
              <a:gd name="connsiteX6" fmla="*/ 2011680 w 2011680"/>
              <a:gd name="connsiteY6" fmla="*/ 2827020 h 5109210"/>
              <a:gd name="connsiteX7" fmla="*/ 2011680 w 2011680"/>
              <a:gd name="connsiteY7" fmla="*/ 4038600 h 5109210"/>
              <a:gd name="connsiteX8" fmla="*/ 2011680 w 2011680"/>
              <a:gd name="connsiteY8" fmla="*/ 4846320 h 5109210"/>
              <a:gd name="connsiteX9" fmla="*/ 838200 w 2011680"/>
              <a:gd name="connsiteY9" fmla="*/ 4846320 h 5109210"/>
              <a:gd name="connsiteX10" fmla="*/ 605797 w 2011680"/>
              <a:gd name="connsiteY10" fmla="*/ 5109210 h 5109210"/>
              <a:gd name="connsiteX11" fmla="*/ 335280 w 2011680"/>
              <a:gd name="connsiteY11" fmla="*/ 4846320 h 5109210"/>
              <a:gd name="connsiteX12" fmla="*/ 0 w 2011680"/>
              <a:gd name="connsiteY12" fmla="*/ 4846320 h 5109210"/>
              <a:gd name="connsiteX13" fmla="*/ 0 w 2011680"/>
              <a:gd name="connsiteY13" fmla="*/ 4038600 h 5109210"/>
              <a:gd name="connsiteX14" fmla="*/ 0 w 2011680"/>
              <a:gd name="connsiteY14" fmla="*/ 2827020 h 5109210"/>
              <a:gd name="connsiteX15" fmla="*/ 0 w 2011680"/>
              <a:gd name="connsiteY15" fmla="*/ 2827020 h 5109210"/>
              <a:gd name="connsiteX16" fmla="*/ 0 w 2011680"/>
              <a:gd name="connsiteY16" fmla="*/ 0 h 5109210"/>
              <a:gd name="connsiteX0" fmla="*/ 0 w 2011680"/>
              <a:gd name="connsiteY0" fmla="*/ 0 h 5013960"/>
              <a:gd name="connsiteX1" fmla="*/ 335280 w 2011680"/>
              <a:gd name="connsiteY1" fmla="*/ 0 h 5013960"/>
              <a:gd name="connsiteX2" fmla="*/ 335280 w 2011680"/>
              <a:gd name="connsiteY2" fmla="*/ 0 h 5013960"/>
              <a:gd name="connsiteX3" fmla="*/ 838200 w 2011680"/>
              <a:gd name="connsiteY3" fmla="*/ 0 h 5013960"/>
              <a:gd name="connsiteX4" fmla="*/ 2011680 w 2011680"/>
              <a:gd name="connsiteY4" fmla="*/ 0 h 5013960"/>
              <a:gd name="connsiteX5" fmla="*/ 2011680 w 2011680"/>
              <a:gd name="connsiteY5" fmla="*/ 2827020 h 5013960"/>
              <a:gd name="connsiteX6" fmla="*/ 2011680 w 2011680"/>
              <a:gd name="connsiteY6" fmla="*/ 2827020 h 5013960"/>
              <a:gd name="connsiteX7" fmla="*/ 2011680 w 2011680"/>
              <a:gd name="connsiteY7" fmla="*/ 4038600 h 5013960"/>
              <a:gd name="connsiteX8" fmla="*/ 2011680 w 2011680"/>
              <a:gd name="connsiteY8" fmla="*/ 4846320 h 5013960"/>
              <a:gd name="connsiteX9" fmla="*/ 838200 w 2011680"/>
              <a:gd name="connsiteY9" fmla="*/ 4846320 h 5013960"/>
              <a:gd name="connsiteX10" fmla="*/ 605797 w 2011680"/>
              <a:gd name="connsiteY10" fmla="*/ 5013960 h 5013960"/>
              <a:gd name="connsiteX11" fmla="*/ 335280 w 2011680"/>
              <a:gd name="connsiteY11" fmla="*/ 4846320 h 5013960"/>
              <a:gd name="connsiteX12" fmla="*/ 0 w 2011680"/>
              <a:gd name="connsiteY12" fmla="*/ 4846320 h 5013960"/>
              <a:gd name="connsiteX13" fmla="*/ 0 w 2011680"/>
              <a:gd name="connsiteY13" fmla="*/ 4038600 h 5013960"/>
              <a:gd name="connsiteX14" fmla="*/ 0 w 2011680"/>
              <a:gd name="connsiteY14" fmla="*/ 2827020 h 5013960"/>
              <a:gd name="connsiteX15" fmla="*/ 0 w 2011680"/>
              <a:gd name="connsiteY15" fmla="*/ 2827020 h 5013960"/>
              <a:gd name="connsiteX16" fmla="*/ 0 w 2011680"/>
              <a:gd name="connsiteY16" fmla="*/ 0 h 501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1680" h="5013960">
                <a:moveTo>
                  <a:pt x="0" y="0"/>
                </a:moveTo>
                <a:lnTo>
                  <a:pt x="335280" y="0"/>
                </a:lnTo>
                <a:lnTo>
                  <a:pt x="335280" y="0"/>
                </a:lnTo>
                <a:lnTo>
                  <a:pt x="838200" y="0"/>
                </a:lnTo>
                <a:lnTo>
                  <a:pt x="2011680" y="0"/>
                </a:lnTo>
                <a:lnTo>
                  <a:pt x="2011680" y="2827020"/>
                </a:lnTo>
                <a:lnTo>
                  <a:pt x="2011680" y="2827020"/>
                </a:lnTo>
                <a:lnTo>
                  <a:pt x="2011680" y="4038600"/>
                </a:lnTo>
                <a:lnTo>
                  <a:pt x="2011680" y="4846320"/>
                </a:lnTo>
                <a:lnTo>
                  <a:pt x="838200" y="4846320"/>
                </a:lnTo>
                <a:lnTo>
                  <a:pt x="605797" y="5013960"/>
                </a:lnTo>
                <a:lnTo>
                  <a:pt x="335280" y="4846320"/>
                </a:lnTo>
                <a:lnTo>
                  <a:pt x="0" y="4846320"/>
                </a:lnTo>
                <a:lnTo>
                  <a:pt x="0" y="4038600"/>
                </a:lnTo>
                <a:lnTo>
                  <a:pt x="0" y="2827020"/>
                </a:lnTo>
                <a:lnTo>
                  <a:pt x="0" y="2827020"/>
                </a:lnTo>
                <a:lnTo>
                  <a:pt x="0" y="0"/>
                </a:lnTo>
                <a:close/>
              </a:path>
            </a:pathLst>
          </a:custGeom>
          <a:noFill/>
          <a:ln w="12700" cap="flat">
            <a:solidFill>
              <a:srgbClr val="C7E6A4"/>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i="1" dirty="0">
                <a:latin typeface="Calibri" panose="020F0502020204030204" pitchFamily="34" charset="0"/>
                <a:cs typeface="Calibri" panose="020F0502020204030204" pitchFamily="34" charset="0"/>
              </a:rPr>
              <a:t>Im2bw</a:t>
            </a:r>
            <a:r>
              <a:rPr lang="en-US" sz="2400" dirty="0">
                <a:latin typeface="Calibri" panose="020F0502020204030204" pitchFamily="34" charset="0"/>
                <a:cs typeface="Calibri" panose="020F0502020204030204" pitchFamily="34" charset="0"/>
              </a:rPr>
              <a:t> </a:t>
            </a:r>
            <a:r>
              <a:rPr lang="en-US" sz="2400" dirty="0">
                <a:latin typeface="Calibri" pitchFamily="34" charset="0"/>
              </a:rPr>
              <a:t> MATLAB</a:t>
            </a:r>
            <a:endParaRPr lang="en-US" sz="2400" dirty="0"/>
          </a:p>
          <a:p>
            <a:pPr lvl="8" indent="0" algn="just">
              <a:buSzPct val="75000"/>
              <a:defRPr sz="1800"/>
            </a:pPr>
            <a:endParaRPr lang="en-US" sz="2400" dirty="0">
              <a:latin typeface="Calibri" pitchFamily="34" charset="0"/>
            </a:endParaRPr>
          </a:p>
        </p:txBody>
      </p:sp>
      <p:sp>
        <p:nvSpPr>
          <p:cNvPr id="2" name="Rectangular Callout 1"/>
          <p:cNvSpPr/>
          <p:nvPr/>
        </p:nvSpPr>
        <p:spPr>
          <a:xfrm rot="16200000">
            <a:off x="1429377" y="6404259"/>
            <a:ext cx="2084978" cy="4175760"/>
          </a:xfrm>
          <a:custGeom>
            <a:avLst/>
            <a:gdLst>
              <a:gd name="connsiteX0" fmla="*/ 0 w 1463040"/>
              <a:gd name="connsiteY0" fmla="*/ 0 h 3931920"/>
              <a:gd name="connsiteX1" fmla="*/ 243840 w 1463040"/>
              <a:gd name="connsiteY1" fmla="*/ 0 h 3931920"/>
              <a:gd name="connsiteX2" fmla="*/ 243840 w 1463040"/>
              <a:gd name="connsiteY2" fmla="*/ 0 h 3931920"/>
              <a:gd name="connsiteX3" fmla="*/ 609600 w 1463040"/>
              <a:gd name="connsiteY3" fmla="*/ 0 h 3931920"/>
              <a:gd name="connsiteX4" fmla="*/ 1463040 w 1463040"/>
              <a:gd name="connsiteY4" fmla="*/ 0 h 3931920"/>
              <a:gd name="connsiteX5" fmla="*/ 1463040 w 1463040"/>
              <a:gd name="connsiteY5" fmla="*/ 2293620 h 3931920"/>
              <a:gd name="connsiteX6" fmla="*/ 1463040 w 1463040"/>
              <a:gd name="connsiteY6" fmla="*/ 2293620 h 3931920"/>
              <a:gd name="connsiteX7" fmla="*/ 1463040 w 1463040"/>
              <a:gd name="connsiteY7" fmla="*/ 3276600 h 3931920"/>
              <a:gd name="connsiteX8" fmla="*/ 1463040 w 1463040"/>
              <a:gd name="connsiteY8" fmla="*/ 3931920 h 3931920"/>
              <a:gd name="connsiteX9" fmla="*/ 609600 w 1463040"/>
              <a:gd name="connsiteY9" fmla="*/ 3931920 h 3931920"/>
              <a:gd name="connsiteX10" fmla="*/ 426725 w 1463040"/>
              <a:gd name="connsiteY10" fmla="*/ 4423410 h 3931920"/>
              <a:gd name="connsiteX11" fmla="*/ 243840 w 1463040"/>
              <a:gd name="connsiteY11" fmla="*/ 3931920 h 3931920"/>
              <a:gd name="connsiteX12" fmla="*/ 0 w 1463040"/>
              <a:gd name="connsiteY12" fmla="*/ 3931920 h 3931920"/>
              <a:gd name="connsiteX13" fmla="*/ 0 w 1463040"/>
              <a:gd name="connsiteY13" fmla="*/ 3276600 h 3931920"/>
              <a:gd name="connsiteX14" fmla="*/ 0 w 1463040"/>
              <a:gd name="connsiteY14" fmla="*/ 2293620 h 3931920"/>
              <a:gd name="connsiteX15" fmla="*/ 0 w 1463040"/>
              <a:gd name="connsiteY15" fmla="*/ 2293620 h 3931920"/>
              <a:gd name="connsiteX16" fmla="*/ 0 w 1463040"/>
              <a:gd name="connsiteY16" fmla="*/ 0 h 3931920"/>
              <a:gd name="connsiteX0" fmla="*/ 0 w 1463040"/>
              <a:gd name="connsiteY0" fmla="*/ 0 h 4423410"/>
              <a:gd name="connsiteX1" fmla="*/ 243840 w 1463040"/>
              <a:gd name="connsiteY1" fmla="*/ 0 h 4423410"/>
              <a:gd name="connsiteX2" fmla="*/ 243840 w 1463040"/>
              <a:gd name="connsiteY2" fmla="*/ 0 h 4423410"/>
              <a:gd name="connsiteX3" fmla="*/ 609600 w 1463040"/>
              <a:gd name="connsiteY3" fmla="*/ 0 h 4423410"/>
              <a:gd name="connsiteX4" fmla="*/ 1463040 w 1463040"/>
              <a:gd name="connsiteY4" fmla="*/ 0 h 4423410"/>
              <a:gd name="connsiteX5" fmla="*/ 1463040 w 1463040"/>
              <a:gd name="connsiteY5" fmla="*/ 2293620 h 4423410"/>
              <a:gd name="connsiteX6" fmla="*/ 1463040 w 1463040"/>
              <a:gd name="connsiteY6" fmla="*/ 2293620 h 4423410"/>
              <a:gd name="connsiteX7" fmla="*/ 1463040 w 1463040"/>
              <a:gd name="connsiteY7" fmla="*/ 3276600 h 4423410"/>
              <a:gd name="connsiteX8" fmla="*/ 1463040 w 1463040"/>
              <a:gd name="connsiteY8" fmla="*/ 3931920 h 4423410"/>
              <a:gd name="connsiteX9" fmla="*/ 1047750 w 1463040"/>
              <a:gd name="connsiteY9" fmla="*/ 3950970 h 4423410"/>
              <a:gd name="connsiteX10" fmla="*/ 426725 w 1463040"/>
              <a:gd name="connsiteY10" fmla="*/ 4423410 h 4423410"/>
              <a:gd name="connsiteX11" fmla="*/ 243840 w 1463040"/>
              <a:gd name="connsiteY11" fmla="*/ 3931920 h 4423410"/>
              <a:gd name="connsiteX12" fmla="*/ 0 w 1463040"/>
              <a:gd name="connsiteY12" fmla="*/ 3931920 h 4423410"/>
              <a:gd name="connsiteX13" fmla="*/ 0 w 1463040"/>
              <a:gd name="connsiteY13" fmla="*/ 3276600 h 4423410"/>
              <a:gd name="connsiteX14" fmla="*/ 0 w 1463040"/>
              <a:gd name="connsiteY14" fmla="*/ 2293620 h 4423410"/>
              <a:gd name="connsiteX15" fmla="*/ 0 w 1463040"/>
              <a:gd name="connsiteY15" fmla="*/ 2293620 h 4423410"/>
              <a:gd name="connsiteX16" fmla="*/ 0 w 1463040"/>
              <a:gd name="connsiteY16" fmla="*/ 0 h 4423410"/>
              <a:gd name="connsiteX0" fmla="*/ 0 w 1463040"/>
              <a:gd name="connsiteY0" fmla="*/ 0 h 4194810"/>
              <a:gd name="connsiteX1" fmla="*/ 243840 w 1463040"/>
              <a:gd name="connsiteY1" fmla="*/ 0 h 4194810"/>
              <a:gd name="connsiteX2" fmla="*/ 243840 w 1463040"/>
              <a:gd name="connsiteY2" fmla="*/ 0 h 4194810"/>
              <a:gd name="connsiteX3" fmla="*/ 609600 w 1463040"/>
              <a:gd name="connsiteY3" fmla="*/ 0 h 4194810"/>
              <a:gd name="connsiteX4" fmla="*/ 1463040 w 1463040"/>
              <a:gd name="connsiteY4" fmla="*/ 0 h 4194810"/>
              <a:gd name="connsiteX5" fmla="*/ 1463040 w 1463040"/>
              <a:gd name="connsiteY5" fmla="*/ 2293620 h 4194810"/>
              <a:gd name="connsiteX6" fmla="*/ 1463040 w 1463040"/>
              <a:gd name="connsiteY6" fmla="*/ 2293620 h 4194810"/>
              <a:gd name="connsiteX7" fmla="*/ 1463040 w 1463040"/>
              <a:gd name="connsiteY7" fmla="*/ 3276600 h 4194810"/>
              <a:gd name="connsiteX8" fmla="*/ 1463040 w 1463040"/>
              <a:gd name="connsiteY8" fmla="*/ 3931920 h 4194810"/>
              <a:gd name="connsiteX9" fmla="*/ 1047750 w 1463040"/>
              <a:gd name="connsiteY9" fmla="*/ 3950970 h 4194810"/>
              <a:gd name="connsiteX10" fmla="*/ 883925 w 1463040"/>
              <a:gd name="connsiteY10" fmla="*/ 4194810 h 4194810"/>
              <a:gd name="connsiteX11" fmla="*/ 243840 w 1463040"/>
              <a:gd name="connsiteY11" fmla="*/ 3931920 h 4194810"/>
              <a:gd name="connsiteX12" fmla="*/ 0 w 1463040"/>
              <a:gd name="connsiteY12" fmla="*/ 3931920 h 4194810"/>
              <a:gd name="connsiteX13" fmla="*/ 0 w 1463040"/>
              <a:gd name="connsiteY13" fmla="*/ 3276600 h 4194810"/>
              <a:gd name="connsiteX14" fmla="*/ 0 w 1463040"/>
              <a:gd name="connsiteY14" fmla="*/ 2293620 h 4194810"/>
              <a:gd name="connsiteX15" fmla="*/ 0 w 1463040"/>
              <a:gd name="connsiteY15" fmla="*/ 2293620 h 4194810"/>
              <a:gd name="connsiteX16" fmla="*/ 0 w 1463040"/>
              <a:gd name="connsiteY16" fmla="*/ 0 h 4194810"/>
              <a:gd name="connsiteX0" fmla="*/ 0 w 1463040"/>
              <a:gd name="connsiteY0" fmla="*/ 0 h 4194810"/>
              <a:gd name="connsiteX1" fmla="*/ 243840 w 1463040"/>
              <a:gd name="connsiteY1" fmla="*/ 0 h 4194810"/>
              <a:gd name="connsiteX2" fmla="*/ 243840 w 1463040"/>
              <a:gd name="connsiteY2" fmla="*/ 0 h 4194810"/>
              <a:gd name="connsiteX3" fmla="*/ 609600 w 1463040"/>
              <a:gd name="connsiteY3" fmla="*/ 0 h 4194810"/>
              <a:gd name="connsiteX4" fmla="*/ 1463040 w 1463040"/>
              <a:gd name="connsiteY4" fmla="*/ 0 h 4194810"/>
              <a:gd name="connsiteX5" fmla="*/ 1463040 w 1463040"/>
              <a:gd name="connsiteY5" fmla="*/ 2293620 h 4194810"/>
              <a:gd name="connsiteX6" fmla="*/ 1463040 w 1463040"/>
              <a:gd name="connsiteY6" fmla="*/ 2293620 h 4194810"/>
              <a:gd name="connsiteX7" fmla="*/ 1463040 w 1463040"/>
              <a:gd name="connsiteY7" fmla="*/ 3276600 h 4194810"/>
              <a:gd name="connsiteX8" fmla="*/ 1463040 w 1463040"/>
              <a:gd name="connsiteY8" fmla="*/ 3931920 h 4194810"/>
              <a:gd name="connsiteX9" fmla="*/ 1047750 w 1463040"/>
              <a:gd name="connsiteY9" fmla="*/ 3950970 h 4194810"/>
              <a:gd name="connsiteX10" fmla="*/ 883925 w 1463040"/>
              <a:gd name="connsiteY10" fmla="*/ 4194810 h 4194810"/>
              <a:gd name="connsiteX11" fmla="*/ 758190 w 1463040"/>
              <a:gd name="connsiteY11" fmla="*/ 3950970 h 4194810"/>
              <a:gd name="connsiteX12" fmla="*/ 0 w 1463040"/>
              <a:gd name="connsiteY12" fmla="*/ 3931920 h 4194810"/>
              <a:gd name="connsiteX13" fmla="*/ 0 w 1463040"/>
              <a:gd name="connsiteY13" fmla="*/ 3276600 h 4194810"/>
              <a:gd name="connsiteX14" fmla="*/ 0 w 1463040"/>
              <a:gd name="connsiteY14" fmla="*/ 2293620 h 4194810"/>
              <a:gd name="connsiteX15" fmla="*/ 0 w 1463040"/>
              <a:gd name="connsiteY15" fmla="*/ 2293620 h 4194810"/>
              <a:gd name="connsiteX16" fmla="*/ 0 w 1463040"/>
              <a:gd name="connsiteY16" fmla="*/ 0 h 4194810"/>
              <a:gd name="connsiteX0" fmla="*/ 0 w 1463040"/>
              <a:gd name="connsiteY0" fmla="*/ 0 h 4175760"/>
              <a:gd name="connsiteX1" fmla="*/ 243840 w 1463040"/>
              <a:gd name="connsiteY1" fmla="*/ 0 h 4175760"/>
              <a:gd name="connsiteX2" fmla="*/ 243840 w 1463040"/>
              <a:gd name="connsiteY2" fmla="*/ 0 h 4175760"/>
              <a:gd name="connsiteX3" fmla="*/ 609600 w 1463040"/>
              <a:gd name="connsiteY3" fmla="*/ 0 h 4175760"/>
              <a:gd name="connsiteX4" fmla="*/ 1463040 w 1463040"/>
              <a:gd name="connsiteY4" fmla="*/ 0 h 4175760"/>
              <a:gd name="connsiteX5" fmla="*/ 1463040 w 1463040"/>
              <a:gd name="connsiteY5" fmla="*/ 2293620 h 4175760"/>
              <a:gd name="connsiteX6" fmla="*/ 1463040 w 1463040"/>
              <a:gd name="connsiteY6" fmla="*/ 2293620 h 4175760"/>
              <a:gd name="connsiteX7" fmla="*/ 1463040 w 1463040"/>
              <a:gd name="connsiteY7" fmla="*/ 3276600 h 4175760"/>
              <a:gd name="connsiteX8" fmla="*/ 1463040 w 1463040"/>
              <a:gd name="connsiteY8" fmla="*/ 3931920 h 4175760"/>
              <a:gd name="connsiteX9" fmla="*/ 1047750 w 1463040"/>
              <a:gd name="connsiteY9" fmla="*/ 3950970 h 4175760"/>
              <a:gd name="connsiteX10" fmla="*/ 902975 w 1463040"/>
              <a:gd name="connsiteY10" fmla="*/ 4175760 h 4175760"/>
              <a:gd name="connsiteX11" fmla="*/ 758190 w 1463040"/>
              <a:gd name="connsiteY11" fmla="*/ 3950970 h 4175760"/>
              <a:gd name="connsiteX12" fmla="*/ 0 w 1463040"/>
              <a:gd name="connsiteY12" fmla="*/ 3931920 h 4175760"/>
              <a:gd name="connsiteX13" fmla="*/ 0 w 1463040"/>
              <a:gd name="connsiteY13" fmla="*/ 3276600 h 4175760"/>
              <a:gd name="connsiteX14" fmla="*/ 0 w 1463040"/>
              <a:gd name="connsiteY14" fmla="*/ 2293620 h 4175760"/>
              <a:gd name="connsiteX15" fmla="*/ 0 w 1463040"/>
              <a:gd name="connsiteY15" fmla="*/ 2293620 h 4175760"/>
              <a:gd name="connsiteX16" fmla="*/ 0 w 1463040"/>
              <a:gd name="connsiteY16" fmla="*/ 0 h 417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3040" h="4175760">
                <a:moveTo>
                  <a:pt x="0" y="0"/>
                </a:moveTo>
                <a:lnTo>
                  <a:pt x="243840" y="0"/>
                </a:lnTo>
                <a:lnTo>
                  <a:pt x="243840" y="0"/>
                </a:lnTo>
                <a:lnTo>
                  <a:pt x="609600" y="0"/>
                </a:lnTo>
                <a:lnTo>
                  <a:pt x="1463040" y="0"/>
                </a:lnTo>
                <a:lnTo>
                  <a:pt x="1463040" y="2293620"/>
                </a:lnTo>
                <a:lnTo>
                  <a:pt x="1463040" y="2293620"/>
                </a:lnTo>
                <a:lnTo>
                  <a:pt x="1463040" y="3276600"/>
                </a:lnTo>
                <a:lnTo>
                  <a:pt x="1463040" y="3931920"/>
                </a:lnTo>
                <a:lnTo>
                  <a:pt x="1047750" y="3950970"/>
                </a:lnTo>
                <a:lnTo>
                  <a:pt x="902975" y="4175760"/>
                </a:lnTo>
                <a:lnTo>
                  <a:pt x="758190" y="3950970"/>
                </a:lnTo>
                <a:lnTo>
                  <a:pt x="0" y="3931920"/>
                </a:lnTo>
                <a:lnTo>
                  <a:pt x="0" y="3276600"/>
                </a:lnTo>
                <a:lnTo>
                  <a:pt x="0" y="2293620"/>
                </a:lnTo>
                <a:lnTo>
                  <a:pt x="0" y="2293620"/>
                </a:lnTo>
                <a:lnTo>
                  <a:pt x="0" y="0"/>
                </a:lnTo>
                <a:close/>
              </a:path>
            </a:pathLst>
          </a:custGeom>
          <a:noFill/>
          <a:ln w="12700" cap="flat">
            <a:solidFill>
              <a:schemeClr val="accent4">
                <a:lumMod val="60000"/>
                <a:lumOff val="40000"/>
              </a:schemeClr>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p:cNvSpPr/>
          <p:nvPr/>
        </p:nvSpPr>
        <p:spPr>
          <a:xfrm>
            <a:off x="427324" y="7795736"/>
            <a:ext cx="3949550" cy="1938992"/>
          </a:xfrm>
          <a:prstGeom prst="rect">
            <a:avLst/>
          </a:prstGeom>
        </p:spPr>
        <p:txBody>
          <a:bodyPr wrap="square">
            <a:spAutoFit/>
          </a:bodyPr>
          <a:lstStyle/>
          <a:p>
            <a:pPr marL="444500" lvl="8" indent="-444500" algn="just">
              <a:buSzPct val="75000"/>
              <a:buFont typeface="Arial" panose="020B0604020202020204" pitchFamily="34" charset="0"/>
              <a:buChar char="•"/>
              <a:defRPr sz="1800"/>
            </a:pPr>
            <a:r>
              <a:rPr lang="en-US" sz="2400" i="1" dirty="0">
                <a:latin typeface="Calibri" panose="020F0502020204030204" pitchFamily="34" charset="0"/>
                <a:cs typeface="Calibri" panose="020F0502020204030204" pitchFamily="34" charset="0"/>
              </a:rPr>
              <a:t> </a:t>
            </a:r>
            <a:r>
              <a:rPr lang="en-US" sz="2400" i="1" dirty="0" err="1">
                <a:latin typeface="Calibri" panose="020F0502020204030204" pitchFamily="34" charset="0"/>
                <a:cs typeface="Calibri" panose="020F0502020204030204" pitchFamily="34" charset="0"/>
              </a:rPr>
              <a:t>bwareaopen</a:t>
            </a:r>
            <a:r>
              <a:rPr lang="en-US" sz="2400" i="1" dirty="0">
                <a:latin typeface="Calibri" panose="020F0502020204030204" pitchFamily="34" charset="0"/>
                <a:cs typeface="Calibri" panose="020F0502020204030204" pitchFamily="34" charset="0"/>
              </a:rPr>
              <a:t> </a:t>
            </a:r>
            <a:r>
              <a:rPr lang="en-US" sz="2400" dirty="0">
                <a:latin typeface="Calibri" pitchFamily="34" charset="0"/>
              </a:rPr>
              <a:t>MATLAB</a:t>
            </a:r>
          </a:p>
          <a:p>
            <a:pPr marL="444500" lvl="8" indent="-444500" algn="just">
              <a:buSzPct val="75000"/>
              <a:buFont typeface="Arial" panose="020B0604020202020204" pitchFamily="34" charset="0"/>
              <a:buChar char="•"/>
              <a:defRPr sz="1800"/>
            </a:pPr>
            <a:endParaRPr lang="en-US" sz="2400" dirty="0">
              <a:latin typeface="Calibri" pitchFamily="34" charset="0"/>
            </a:endParaRPr>
          </a:p>
          <a:p>
            <a:pPr marL="444500" lvl="8" indent="-444500" algn="just">
              <a:buSzPct val="75000"/>
              <a:buFont typeface="Arial" panose="020B0604020202020204" pitchFamily="34" charset="0"/>
              <a:buChar char="•"/>
              <a:defRPr sz="1800"/>
            </a:pPr>
            <a:r>
              <a:rPr lang="en-US" sz="2400" dirty="0">
                <a:latin typeface="Calibri" pitchFamily="34" charset="0"/>
              </a:rPr>
              <a:t>Removal of small objects from the image</a:t>
            </a:r>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spTree>
    <p:extLst>
      <p:ext uri="{BB962C8B-B14F-4D97-AF65-F5344CB8AC3E}">
        <p14:creationId xmlns:p14="http://schemas.microsoft.com/office/powerpoint/2010/main" val="4210795614"/>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Image filtering steps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3" name="Rectangle 2"/>
          <p:cNvSpPr/>
          <p:nvPr/>
        </p:nvSpPr>
        <p:spPr>
          <a:xfrm>
            <a:off x="4918224" y="3033924"/>
            <a:ext cx="2808312" cy="841256"/>
          </a:xfrm>
          <a:prstGeom prst="rect">
            <a:avLst/>
          </a:prstGeom>
          <a:noFill/>
          <a:ln w="1270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rgbClr val="FFFFFF"/>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Calibri" panose="020F0502020204030204" pitchFamily="34" charset="0"/>
              <a:cs typeface="Calibri" panose="020F0502020204030204" pitchFamily="34" charset="0"/>
              <a:sym typeface="Helvetica Light"/>
            </a:endParaRPr>
          </a:p>
        </p:txBody>
      </p:sp>
      <p:sp>
        <p:nvSpPr>
          <p:cNvPr id="5" name="Rectangle 4"/>
          <p:cNvSpPr/>
          <p:nvPr/>
        </p:nvSpPr>
        <p:spPr>
          <a:xfrm>
            <a:off x="4918224" y="468361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latin typeface="Calibri" panose="020F0502020204030204" pitchFamily="34" charset="0"/>
              <a:cs typeface="Calibri" panose="020F0502020204030204" pitchFamily="34" charset="0"/>
            </a:endParaRPr>
          </a:p>
        </p:txBody>
      </p:sp>
      <p:sp>
        <p:nvSpPr>
          <p:cNvPr id="6" name="Rectangle 5"/>
          <p:cNvSpPr/>
          <p:nvPr/>
        </p:nvSpPr>
        <p:spPr>
          <a:xfrm>
            <a:off x="4918224" y="6339800"/>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7" name="Rectangle 6"/>
          <p:cNvSpPr/>
          <p:nvPr/>
        </p:nvSpPr>
        <p:spPr>
          <a:xfrm>
            <a:off x="4918224" y="792397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6" name="Down Arrow 15"/>
          <p:cNvSpPr/>
          <p:nvPr/>
        </p:nvSpPr>
        <p:spPr>
          <a:xfrm>
            <a:off x="6214368" y="3948688"/>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339382" y="298751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Contrast </a:t>
            </a:r>
          </a:p>
          <a:p>
            <a:pPr rtl="0" latinLnBrk="1" hangingPunct="0"/>
            <a:r>
              <a:rPr lang="en-US" sz="2400" dirty="0">
                <a:solidFill>
                  <a:schemeClr val="tx1"/>
                </a:solidFill>
                <a:latin typeface="Calibri" panose="020F0502020204030204" pitchFamily="34" charset="0"/>
                <a:cs typeface="Calibri" panose="020F0502020204030204" pitchFamily="34" charset="0"/>
              </a:rPr>
              <a:t>enhancement</a:t>
            </a:r>
          </a:p>
        </p:txBody>
      </p:sp>
      <p:sp>
        <p:nvSpPr>
          <p:cNvPr id="32" name="Rectangle 31"/>
          <p:cNvSpPr/>
          <p:nvPr/>
        </p:nvSpPr>
        <p:spPr>
          <a:xfrm>
            <a:off x="8014568" y="4008281"/>
            <a:ext cx="4772050" cy="2133918"/>
          </a:xfrm>
          <a:prstGeom prst="rect">
            <a:avLst/>
          </a:prstGeom>
          <a:noFill/>
          <a:ln w="1905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i="1" dirty="0" err="1" smtClean="0">
                <a:latin typeface="Calibri" pitchFamily="34" charset="0"/>
              </a:rPr>
              <a:t>Imadjust</a:t>
            </a:r>
            <a:r>
              <a:rPr lang="en-US" sz="2400" i="1" dirty="0" smtClean="0">
                <a:latin typeface="Calibri" pitchFamily="34" charset="0"/>
              </a:rPr>
              <a:t> </a:t>
            </a:r>
            <a:r>
              <a:rPr lang="en-US" sz="2400" dirty="0" smtClean="0">
                <a:latin typeface="Calibri" pitchFamily="34" charset="0"/>
              </a:rPr>
              <a:t> MATLAB</a:t>
            </a:r>
          </a:p>
          <a:p>
            <a:endParaRPr lang="en-US" sz="2400" dirty="0" smtClean="0">
              <a:latin typeface="Calibri" panose="020F0502020204030204" pitchFamily="34" charset="0"/>
              <a:cs typeface="Calibri" panose="020F0502020204030204" pitchFamily="34" charset="0"/>
            </a:endParaRPr>
          </a:p>
          <a:p>
            <a:r>
              <a:rPr lang="en-US" sz="2400" dirty="0" smtClean="0">
                <a:latin typeface="Calibri" panose="020F0502020204030204" pitchFamily="34" charset="0"/>
                <a:cs typeface="Calibri" panose="020F0502020204030204" pitchFamily="34" charset="0"/>
              </a:rPr>
              <a:t>image= </a:t>
            </a:r>
            <a:r>
              <a:rPr lang="en-US" sz="2400" dirty="0" err="1" smtClean="0">
                <a:latin typeface="Calibri" panose="020F0502020204030204" pitchFamily="34" charset="0"/>
                <a:cs typeface="Calibri" panose="020F0502020204030204" pitchFamily="34" charset="0"/>
              </a:rPr>
              <a:t>imadjust</a:t>
            </a:r>
            <a:r>
              <a:rPr lang="en-US" sz="2400" dirty="0" smtClean="0">
                <a:latin typeface="Calibri" panose="020F0502020204030204" pitchFamily="34" charset="0"/>
                <a:cs typeface="Calibri" panose="020F0502020204030204" pitchFamily="34" charset="0"/>
              </a:rPr>
              <a:t>(image,[</a:t>
            </a:r>
            <a:r>
              <a:rPr lang="en-US" sz="2400" dirty="0">
                <a:latin typeface="Calibri" panose="020F0502020204030204" pitchFamily="34" charset="0"/>
                <a:cs typeface="Calibri" panose="020F0502020204030204" pitchFamily="34" charset="0"/>
              </a:rPr>
              <a:t>0.4 .7],[0 1</a:t>
            </a:r>
            <a:r>
              <a:rPr lang="en-US" sz="2400" dirty="0" smtClean="0">
                <a:latin typeface="Calibri" panose="020F0502020204030204" pitchFamily="34" charset="0"/>
                <a:cs typeface="Calibri" panose="020F0502020204030204" pitchFamily="34" charset="0"/>
              </a:rPr>
              <a:t>])</a:t>
            </a:r>
            <a:endParaRPr lang="en-US" sz="2400" dirty="0">
              <a:latin typeface="Calibri" panose="020F0502020204030204" pitchFamily="34" charset="0"/>
              <a:cs typeface="Calibri" panose="020F0502020204030204" pitchFamily="34" charset="0"/>
            </a:endParaRPr>
          </a:p>
          <a:p>
            <a:endParaRPr lang="en-US" dirty="0"/>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sp>
        <p:nvSpPr>
          <p:cNvPr id="33" name="Rectangle 32"/>
          <p:cNvSpPr/>
          <p:nvPr/>
        </p:nvSpPr>
        <p:spPr>
          <a:xfrm>
            <a:off x="8029352" y="6322887"/>
            <a:ext cx="4757266" cy="841256"/>
          </a:xfrm>
          <a:prstGeom prst="rect">
            <a:avLst/>
          </a:prstGeom>
          <a:noFill/>
          <a:ln w="1905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i="1" dirty="0" smtClean="0">
                <a:latin typeface="Calibri" panose="020F0502020204030204" pitchFamily="34" charset="0"/>
                <a:cs typeface="Calibri" panose="020F0502020204030204" pitchFamily="34" charset="0"/>
              </a:rPr>
              <a:t>Im2bw</a:t>
            </a:r>
            <a:r>
              <a:rPr lang="en-US" sz="2400" dirty="0" smtClean="0">
                <a:latin typeface="Calibri" panose="020F0502020204030204" pitchFamily="34" charset="0"/>
                <a:cs typeface="Calibri" panose="020F0502020204030204" pitchFamily="34" charset="0"/>
              </a:rPr>
              <a:t> </a:t>
            </a:r>
            <a:r>
              <a:rPr lang="en-US" sz="2400" dirty="0" smtClean="0">
                <a:latin typeface="Calibri" pitchFamily="34" charset="0"/>
              </a:rPr>
              <a:t> MATLAB</a:t>
            </a:r>
            <a:endParaRPr lang="en-US" dirty="0"/>
          </a:p>
          <a:p>
            <a:pPr lvl="8" indent="0" algn="just">
              <a:buSzPct val="75000"/>
              <a:defRPr sz="1800"/>
            </a:pPr>
            <a:endParaRPr lang="en-US" sz="2400" dirty="0">
              <a:latin typeface="Calibri" pitchFamily="34" charset="0"/>
            </a:endParaRPr>
          </a:p>
        </p:txBody>
      </p:sp>
      <p:sp>
        <p:nvSpPr>
          <p:cNvPr id="34" name="Rectangle 33"/>
          <p:cNvSpPr/>
          <p:nvPr/>
        </p:nvSpPr>
        <p:spPr>
          <a:xfrm>
            <a:off x="8014568" y="7420490"/>
            <a:ext cx="4772050" cy="1949252"/>
          </a:xfrm>
          <a:prstGeom prst="rect">
            <a:avLst/>
          </a:prstGeom>
          <a:noFill/>
          <a:ln w="1905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44500" lvl="8" indent="-444500" algn="just">
              <a:buSzPct val="75000"/>
              <a:buFont typeface="Arial" panose="020B0604020202020204" pitchFamily="34" charset="0"/>
              <a:buChar char="•"/>
              <a:defRPr sz="1800"/>
            </a:pPr>
            <a:r>
              <a:rPr lang="en-US" sz="2400" i="1" dirty="0">
                <a:latin typeface="Calibri" panose="020F0502020204030204" pitchFamily="34" charset="0"/>
                <a:cs typeface="Calibri" panose="020F0502020204030204" pitchFamily="34" charset="0"/>
              </a:rPr>
              <a:t> </a:t>
            </a:r>
            <a:r>
              <a:rPr lang="en-US" sz="2400" i="1" dirty="0" err="1" smtClean="0">
                <a:latin typeface="Calibri" panose="020F0502020204030204" pitchFamily="34" charset="0"/>
                <a:cs typeface="Calibri" panose="020F0502020204030204" pitchFamily="34" charset="0"/>
              </a:rPr>
              <a:t>bwareaopen</a:t>
            </a:r>
            <a:r>
              <a:rPr lang="en-US" sz="2400" i="1" dirty="0" smtClean="0">
                <a:latin typeface="Calibri" panose="020F0502020204030204" pitchFamily="34" charset="0"/>
                <a:cs typeface="Calibri" panose="020F0502020204030204" pitchFamily="34" charset="0"/>
              </a:rPr>
              <a:t> </a:t>
            </a:r>
            <a:r>
              <a:rPr lang="en-US" sz="2400" dirty="0" smtClean="0">
                <a:latin typeface="Calibri" pitchFamily="34" charset="0"/>
              </a:rPr>
              <a:t>MATLAB</a:t>
            </a:r>
          </a:p>
          <a:p>
            <a:pPr marL="444500" lvl="8" indent="-444500" algn="just">
              <a:buSzPct val="75000"/>
              <a:buFont typeface="Arial" panose="020B0604020202020204" pitchFamily="34" charset="0"/>
              <a:buChar char="•"/>
              <a:defRPr sz="1800"/>
            </a:pPr>
            <a:endParaRPr lang="en-US" sz="2400" dirty="0" smtClean="0">
              <a:latin typeface="Calibri" pitchFamily="34" charset="0"/>
            </a:endParaRPr>
          </a:p>
          <a:p>
            <a:pPr marL="444500" lvl="8" indent="-444500" algn="just">
              <a:buSzPct val="75000"/>
              <a:buFont typeface="Arial" panose="020B0604020202020204" pitchFamily="34" charset="0"/>
              <a:buChar char="•"/>
              <a:defRPr sz="1800"/>
            </a:pPr>
            <a:r>
              <a:rPr lang="en-US" sz="2400" dirty="0" smtClean="0">
                <a:latin typeface="Calibri" pitchFamily="34" charset="0"/>
              </a:rPr>
              <a:t>Removal of small objects from the image</a:t>
            </a:r>
          </a:p>
          <a:p>
            <a:pPr marL="444500" lvl="8" indent="-444500" algn="just">
              <a:buSzPct val="75000"/>
              <a:buFont typeface="Arial" panose="020B0604020202020204" pitchFamily="34" charset="0"/>
              <a:buChar char="•"/>
              <a:defRPr sz="1800"/>
            </a:pPr>
            <a:endParaRPr lang="en-US" sz="2400" dirty="0">
              <a:latin typeface="Calibri" pitchFamily="34" charset="0"/>
            </a:endParaRPr>
          </a:p>
        </p:txBody>
      </p:sp>
    </p:spTree>
    <p:extLst>
      <p:ext uri="{BB962C8B-B14F-4D97-AF65-F5344CB8AC3E}">
        <p14:creationId xmlns:p14="http://schemas.microsoft.com/office/powerpoint/2010/main" val="31488365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
                                        </p:tgtEl>
                                        <p:attrNameLst>
                                          <p:attrName>style.color</p:attrName>
                                        </p:attrNameLst>
                                      </p:cBhvr>
                                      <p:to>
                                        <a:srgbClr val="C7E6A4"/>
                                      </p:to>
                                    </p:animClr>
                                    <p:animClr clrSpc="rgb" dir="cw">
                                      <p:cBhvr>
                                        <p:cTn id="7" dur="500" fill="hold"/>
                                        <p:tgtEl>
                                          <p:spTgt spid="3"/>
                                        </p:tgtEl>
                                        <p:attrNameLst>
                                          <p:attrName>fillcolor</p:attrName>
                                        </p:attrNameLst>
                                      </p:cBhvr>
                                      <p:to>
                                        <a:srgbClr val="C7E6A4"/>
                                      </p:to>
                                    </p:animClr>
                                    <p:set>
                                      <p:cBhvr>
                                        <p:cTn id="8" dur="500" fill="hold"/>
                                        <p:tgtEl>
                                          <p:spTgt spid="3"/>
                                        </p:tgtEl>
                                        <p:attrNameLst>
                                          <p:attrName>fill.type</p:attrName>
                                        </p:attrNameLst>
                                      </p:cBhvr>
                                      <p:to>
                                        <p:strVal val="solid"/>
                                      </p:to>
                                    </p:set>
                                    <p:set>
                                      <p:cBhvr>
                                        <p:cTn id="9" dur="500" fill="hold"/>
                                        <p:tgtEl>
                                          <p:spTgt spid="3"/>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mph" presetSubtype="2" fill="hold" nodeType="clickEffect">
                                  <p:stCondLst>
                                    <p:cond delay="0"/>
                                  </p:stCondLst>
                                  <p:childTnLst>
                                    <p:animClr clrSpc="rgb" dir="cw">
                                      <p:cBhvr>
                                        <p:cTn id="13" dur="2000" fill="hold"/>
                                        <p:tgtEl>
                                          <p:spTgt spid="5"/>
                                        </p:tgtEl>
                                        <p:attrNameLst>
                                          <p:attrName>fillcolor</p:attrName>
                                        </p:attrNameLst>
                                      </p:cBhvr>
                                      <p:to>
                                        <a:srgbClr val="C7E6A4"/>
                                      </p:to>
                                    </p:animClr>
                                    <p:set>
                                      <p:cBhvr>
                                        <p:cTn id="14" dur="2000" fill="hold"/>
                                        <p:tgtEl>
                                          <p:spTgt spid="5"/>
                                        </p:tgtEl>
                                        <p:attrNameLst>
                                          <p:attrName>fill.type</p:attrName>
                                        </p:attrNameLst>
                                      </p:cBhvr>
                                      <p:to>
                                        <p:strVal val="solid"/>
                                      </p:to>
                                    </p:set>
                                    <p:set>
                                      <p:cBhvr>
                                        <p:cTn id="15" dur="2000" fill="hold"/>
                                        <p:tgtEl>
                                          <p:spTgt spid="5"/>
                                        </p:tgtEl>
                                        <p:attrNameLst>
                                          <p:attrName>fill.on</p:attrName>
                                        </p:attrNameLst>
                                      </p:cBhvr>
                                      <p:to>
                                        <p:strVal val="true"/>
                                      </p:to>
                                    </p:set>
                                  </p:childTnLst>
                                </p:cTn>
                              </p:par>
                              <p:par>
                                <p:cTn id="16" presetID="1"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mph" presetSubtype="2" fill="hold" nodeType="clickEffect">
                                  <p:stCondLst>
                                    <p:cond delay="0"/>
                                  </p:stCondLst>
                                  <p:childTnLst>
                                    <p:animClr clrSpc="rgb" dir="cw">
                                      <p:cBhvr>
                                        <p:cTn id="21" dur="2000" fill="hold"/>
                                        <p:tgtEl>
                                          <p:spTgt spid="6"/>
                                        </p:tgtEl>
                                        <p:attrNameLst>
                                          <p:attrName>fillcolor</p:attrName>
                                        </p:attrNameLst>
                                      </p:cBhvr>
                                      <p:to>
                                        <a:srgbClr val="C7E6A4"/>
                                      </p:to>
                                    </p:animClr>
                                    <p:set>
                                      <p:cBhvr>
                                        <p:cTn id="22" dur="2000" fill="hold"/>
                                        <p:tgtEl>
                                          <p:spTgt spid="6"/>
                                        </p:tgtEl>
                                        <p:attrNameLst>
                                          <p:attrName>fill.type</p:attrName>
                                        </p:attrNameLst>
                                      </p:cBhvr>
                                      <p:to>
                                        <p:strVal val="solid"/>
                                      </p:to>
                                    </p:set>
                                    <p:set>
                                      <p:cBhvr>
                                        <p:cTn id="23" dur="2000" fill="hold"/>
                                        <p:tgtEl>
                                          <p:spTgt spid="6"/>
                                        </p:tgtEl>
                                        <p:attrNameLst>
                                          <p:attrName>fill.on</p:attrName>
                                        </p:attrNameLst>
                                      </p:cBhvr>
                                      <p:to>
                                        <p:strVal val="true"/>
                                      </p:to>
                                    </p:set>
                                  </p:childTnLst>
                                </p:cTn>
                              </p:par>
                              <p:par>
                                <p:cTn id="24" presetID="1"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mph" presetSubtype="2" fill="hold" nodeType="clickEffect">
                                  <p:stCondLst>
                                    <p:cond delay="0"/>
                                  </p:stCondLst>
                                  <p:childTnLst>
                                    <p:animClr clrSpc="rgb" dir="cw">
                                      <p:cBhvr>
                                        <p:cTn id="29" dur="2000" fill="hold"/>
                                        <p:tgtEl>
                                          <p:spTgt spid="7"/>
                                        </p:tgtEl>
                                        <p:attrNameLst>
                                          <p:attrName>fillcolor</p:attrName>
                                        </p:attrNameLst>
                                      </p:cBhvr>
                                      <p:to>
                                        <a:srgbClr val="C7E6A4"/>
                                      </p:to>
                                    </p:animClr>
                                    <p:set>
                                      <p:cBhvr>
                                        <p:cTn id="30" dur="2000" fill="hold"/>
                                        <p:tgtEl>
                                          <p:spTgt spid="7"/>
                                        </p:tgtEl>
                                        <p:attrNameLst>
                                          <p:attrName>fill.type</p:attrName>
                                        </p:attrNameLst>
                                      </p:cBhvr>
                                      <p:to>
                                        <p:strVal val="solid"/>
                                      </p:to>
                                    </p:set>
                                    <p:set>
                                      <p:cBhvr>
                                        <p:cTn id="31" dur="2000" fill="hold"/>
                                        <p:tgtEl>
                                          <p:spTgt spid="7"/>
                                        </p:tgtEl>
                                        <p:attrNameLst>
                                          <p:attrName>fill.on</p:attrName>
                                        </p:attrNameLst>
                                      </p:cBhvr>
                                      <p:to>
                                        <p:strVal val="true"/>
                                      </p:to>
                                    </p:set>
                                  </p:childTnLst>
                                </p:cTn>
                              </p:par>
                              <p:par>
                                <p:cTn id="32" presetID="1"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9152" t="4839" r="5105" b="7635"/>
          <a:stretch/>
        </p:blipFill>
        <p:spPr>
          <a:xfrm>
            <a:off x="944114" y="2922445"/>
            <a:ext cx="3254031" cy="3113336"/>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2144" t="10534" r="11830" b="13747"/>
          <a:stretch/>
        </p:blipFill>
        <p:spPr>
          <a:xfrm>
            <a:off x="9121738" y="2931105"/>
            <a:ext cx="3215228" cy="3063817"/>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6775" t="3500" r="4127" b="3926"/>
          <a:stretch/>
        </p:blipFill>
        <p:spPr>
          <a:xfrm>
            <a:off x="566884" y="6203598"/>
            <a:ext cx="4008489" cy="3291516"/>
          </a:xfrm>
          <a:prstGeom prst="rect">
            <a:avLst/>
          </a:prstGeom>
        </p:spPr>
      </p:pic>
      <p:sp>
        <p:nvSpPr>
          <p:cNvPr id="11" name="Shape 36"/>
          <p:cNvSpPr/>
          <p:nvPr/>
        </p:nvSpPr>
        <p:spPr>
          <a:xfrm>
            <a:off x="215856" y="1492424"/>
            <a:ext cx="12570762" cy="219547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Calibration: </a:t>
            </a:r>
          </a:p>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Automatic rotation of the fiducial points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7406" t="5511" r="13184" b="7036"/>
          <a:stretch/>
        </p:blipFill>
        <p:spPr>
          <a:xfrm>
            <a:off x="8590632" y="6244951"/>
            <a:ext cx="4099783" cy="3354369"/>
          </a:xfrm>
          <a:prstGeom prst="rect">
            <a:avLst/>
          </a:prstGeom>
        </p:spPr>
      </p:pic>
      <p:sp>
        <p:nvSpPr>
          <p:cNvPr id="14" name="Rectangle 13"/>
          <p:cNvSpPr/>
          <p:nvPr/>
        </p:nvSpPr>
        <p:spPr>
          <a:xfrm>
            <a:off x="792618" y="7091507"/>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7" name="Rectangle 16"/>
          <p:cNvSpPr/>
          <p:nvPr/>
        </p:nvSpPr>
        <p:spPr>
          <a:xfrm>
            <a:off x="9892493" y="3188405"/>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8" name="Rectangle 17"/>
          <p:cNvSpPr/>
          <p:nvPr/>
        </p:nvSpPr>
        <p:spPr>
          <a:xfrm>
            <a:off x="1189575" y="4948808"/>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9" name="Right Arrow 18"/>
          <p:cNvSpPr/>
          <p:nvPr/>
        </p:nvSpPr>
        <p:spPr>
          <a:xfrm>
            <a:off x="4845587" y="6120053"/>
            <a:ext cx="3745045" cy="196907"/>
          </a:xfrm>
          <a:prstGeom prst="rightArrow">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83223" y="5096535"/>
            <a:ext cx="3491385" cy="788377"/>
          </a:xfrm>
          <a:prstGeom prst="rect">
            <a:avLst/>
          </a:prstGeom>
        </p:spPr>
      </p:pic>
      <p:sp>
        <p:nvSpPr>
          <p:cNvPr id="30" name="Rectangle 29"/>
          <p:cNvSpPr/>
          <p:nvPr/>
        </p:nvSpPr>
        <p:spPr>
          <a:xfrm>
            <a:off x="1175907" y="7882941"/>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P2</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1" name="Rectangle 30"/>
          <p:cNvSpPr/>
          <p:nvPr/>
        </p:nvSpPr>
        <p:spPr>
          <a:xfrm>
            <a:off x="1572864" y="8674375"/>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2" name="Rectangle 31"/>
          <p:cNvSpPr/>
          <p:nvPr/>
        </p:nvSpPr>
        <p:spPr>
          <a:xfrm>
            <a:off x="2677161" y="6332053"/>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3" name="Rectangle 32"/>
          <p:cNvSpPr/>
          <p:nvPr/>
        </p:nvSpPr>
        <p:spPr>
          <a:xfrm>
            <a:off x="2677161" y="8352989"/>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4" name="Rectangle 33"/>
          <p:cNvSpPr/>
          <p:nvPr/>
        </p:nvSpPr>
        <p:spPr>
          <a:xfrm>
            <a:off x="3074118" y="6970820"/>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5" name="Rectangle 34"/>
          <p:cNvSpPr/>
          <p:nvPr/>
        </p:nvSpPr>
        <p:spPr>
          <a:xfrm>
            <a:off x="3404231" y="7708399"/>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P7</a:t>
            </a:r>
          </a:p>
        </p:txBody>
      </p:sp>
      <p:sp>
        <p:nvSpPr>
          <p:cNvPr id="37" name="Rectangle 36"/>
          <p:cNvSpPr/>
          <p:nvPr/>
        </p:nvSpPr>
        <p:spPr>
          <a:xfrm>
            <a:off x="8945940" y="8763716"/>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39" name="Rectangle 38"/>
          <p:cNvSpPr/>
          <p:nvPr/>
        </p:nvSpPr>
        <p:spPr>
          <a:xfrm>
            <a:off x="8952813" y="7617836"/>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P2</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0" name="Rectangle 39"/>
          <p:cNvSpPr/>
          <p:nvPr/>
        </p:nvSpPr>
        <p:spPr>
          <a:xfrm>
            <a:off x="9010465" y="6285914"/>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P3</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1" name="Rectangle 40"/>
          <p:cNvSpPr/>
          <p:nvPr/>
        </p:nvSpPr>
        <p:spPr>
          <a:xfrm>
            <a:off x="10192506" y="6324648"/>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P4</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2" name="Rectangle 41"/>
          <p:cNvSpPr/>
          <p:nvPr/>
        </p:nvSpPr>
        <p:spPr>
          <a:xfrm>
            <a:off x="11466623" y="6381307"/>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P5</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3" name="Rectangle 42"/>
          <p:cNvSpPr/>
          <p:nvPr/>
        </p:nvSpPr>
        <p:spPr>
          <a:xfrm>
            <a:off x="11466623" y="7697561"/>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P6</a:t>
            </a:r>
            <a:endParaRPr kumimoji="0" lang="en-US" sz="20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44" name="Rectangle 43"/>
          <p:cNvSpPr/>
          <p:nvPr/>
        </p:nvSpPr>
        <p:spPr>
          <a:xfrm>
            <a:off x="11543052" y="8763358"/>
            <a:ext cx="79391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accent5"/>
                </a:solidFill>
                <a:effectLst/>
                <a:uFillTx/>
                <a:latin typeface="+mn-lt"/>
                <a:ea typeface="+mn-ea"/>
                <a:cs typeface="+mn-cs"/>
                <a:sym typeface="Helvetica Light"/>
              </a:rPr>
              <a:t>P7</a:t>
            </a:r>
          </a:p>
        </p:txBody>
      </p:sp>
    </p:spTree>
    <p:extLst>
      <p:ext uri="{BB962C8B-B14F-4D97-AF65-F5344CB8AC3E}">
        <p14:creationId xmlns:p14="http://schemas.microsoft.com/office/powerpoint/2010/main" val="2360888045"/>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5" y="1492424"/>
            <a:ext cx="12444207" cy="96436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de-DE" sz="3200" b="1" dirty="0">
                <a:latin typeface="Calibri" panose="020F0502020204030204" pitchFamily="34" charset="0"/>
                <a:ea typeface="Helvetica"/>
                <a:cs typeface="Helvetica"/>
                <a:sym typeface="Helvetica"/>
              </a:rPr>
              <a:t>Automatic rotation of </a:t>
            </a:r>
            <a:r>
              <a:rPr lang="de-DE" sz="3200" b="1" dirty="0" smtClean="0">
                <a:latin typeface="Calibri" panose="020F0502020204030204" pitchFamily="34" charset="0"/>
                <a:ea typeface="Helvetica"/>
                <a:cs typeface="Helvetica"/>
                <a:sym typeface="Helvetica"/>
              </a:rPr>
              <a:t>the </a:t>
            </a:r>
            <a:r>
              <a:rPr lang="de-DE" sz="3200" b="1" dirty="0">
                <a:latin typeface="Calibri" panose="020F0502020204030204" pitchFamily="34" charset="0"/>
                <a:ea typeface="Helvetica"/>
                <a:cs typeface="Helvetica"/>
                <a:sym typeface="Helvetica"/>
              </a:rPr>
              <a:t>fiducial </a:t>
            </a:r>
            <a:r>
              <a:rPr lang="de-DE" sz="3200" b="1" dirty="0" smtClean="0">
                <a:latin typeface="Calibri" panose="020F0502020204030204" pitchFamily="34" charset="0"/>
                <a:ea typeface="Helvetica"/>
                <a:cs typeface="Helvetica"/>
                <a:sym typeface="Helvetica"/>
              </a:rPr>
              <a:t>points</a:t>
            </a: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223" name="Group 222"/>
          <p:cNvGrpSpPr/>
          <p:nvPr/>
        </p:nvGrpSpPr>
        <p:grpSpPr>
          <a:xfrm>
            <a:off x="9501594" y="2990772"/>
            <a:ext cx="3126842" cy="2514868"/>
            <a:chOff x="9501594" y="2990772"/>
            <a:chExt cx="3126842" cy="2514868"/>
          </a:xfrm>
        </p:grpSpPr>
        <p:grpSp>
          <p:nvGrpSpPr>
            <p:cNvPr id="106" name="Group 105"/>
            <p:cNvGrpSpPr/>
            <p:nvPr/>
          </p:nvGrpSpPr>
          <p:grpSpPr>
            <a:xfrm rot="2654815">
              <a:off x="10110630" y="3075721"/>
              <a:ext cx="2011680" cy="1828800"/>
              <a:chOff x="2253928" y="3463785"/>
              <a:chExt cx="2952328" cy="2776256"/>
            </a:xfrm>
          </p:grpSpPr>
          <p:sp>
            <p:nvSpPr>
              <p:cNvPr id="107" name="TextBox 106"/>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108" name="Group 107"/>
              <p:cNvGrpSpPr/>
              <p:nvPr/>
            </p:nvGrpSpPr>
            <p:grpSpPr>
              <a:xfrm>
                <a:off x="2253928" y="3463785"/>
                <a:ext cx="2952328" cy="2776256"/>
                <a:chOff x="2253928" y="3463785"/>
                <a:chExt cx="2952328" cy="2776256"/>
              </a:xfrm>
            </p:grpSpPr>
            <p:sp>
              <p:nvSpPr>
                <p:cNvPr id="109" name="TextBox 108"/>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0" name="TextBox 109"/>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1" name="TextBox 110"/>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2" name="TextBox 111"/>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3" name="TextBox 112"/>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14" name="TextBox 113"/>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116" name="Group 115"/>
            <p:cNvGrpSpPr/>
            <p:nvPr/>
          </p:nvGrpSpPr>
          <p:grpSpPr>
            <a:xfrm>
              <a:off x="9501594" y="2990772"/>
              <a:ext cx="3126842" cy="2514868"/>
              <a:chOff x="885776" y="3037651"/>
              <a:chExt cx="3794356" cy="2970481"/>
            </a:xfrm>
          </p:grpSpPr>
          <p:cxnSp>
            <p:nvCxnSpPr>
              <p:cNvPr id="117" name="Straight Arrow Connector 116"/>
              <p:cNvCxnSpPr/>
              <p:nvPr/>
            </p:nvCxnSpPr>
            <p:spPr>
              <a:xfrm flipV="1">
                <a:off x="885776" y="3037651"/>
                <a:ext cx="0" cy="297048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8" name="Straight Arrow Connector 117"/>
              <p:cNvCxnSpPr/>
              <p:nvPr/>
            </p:nvCxnSpPr>
            <p:spPr>
              <a:xfrm>
                <a:off x="885776" y="6008132"/>
                <a:ext cx="3794356"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grpSp>
        <p:nvGrpSpPr>
          <p:cNvPr id="194" name="Group 193"/>
          <p:cNvGrpSpPr/>
          <p:nvPr/>
        </p:nvGrpSpPr>
        <p:grpSpPr>
          <a:xfrm>
            <a:off x="5679903" y="2988185"/>
            <a:ext cx="3126842" cy="2540229"/>
            <a:chOff x="5679903" y="2988185"/>
            <a:chExt cx="3126842" cy="2540229"/>
          </a:xfrm>
        </p:grpSpPr>
        <p:grpSp>
          <p:nvGrpSpPr>
            <p:cNvPr id="103" name="Group 102"/>
            <p:cNvGrpSpPr/>
            <p:nvPr/>
          </p:nvGrpSpPr>
          <p:grpSpPr>
            <a:xfrm>
              <a:off x="5679903" y="3013546"/>
              <a:ext cx="3126842" cy="2514868"/>
              <a:chOff x="885776" y="3037651"/>
              <a:chExt cx="3794356" cy="2970481"/>
            </a:xfrm>
          </p:grpSpPr>
          <p:cxnSp>
            <p:nvCxnSpPr>
              <p:cNvPr id="99" name="Straight Arrow Connector 98"/>
              <p:cNvCxnSpPr/>
              <p:nvPr/>
            </p:nvCxnSpPr>
            <p:spPr>
              <a:xfrm flipV="1">
                <a:off x="885776" y="3037651"/>
                <a:ext cx="0" cy="297048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01" name="Straight Arrow Connector 100"/>
              <p:cNvCxnSpPr/>
              <p:nvPr/>
            </p:nvCxnSpPr>
            <p:spPr>
              <a:xfrm>
                <a:off x="885776" y="6008132"/>
                <a:ext cx="3794356"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nvGrpSpPr>
            <p:cNvPr id="125" name="Group 124"/>
            <p:cNvGrpSpPr/>
            <p:nvPr/>
          </p:nvGrpSpPr>
          <p:grpSpPr>
            <a:xfrm rot="8725711">
              <a:off x="6255068" y="2988185"/>
              <a:ext cx="2011680" cy="1828800"/>
              <a:chOff x="2253928" y="3463785"/>
              <a:chExt cx="2952328" cy="2776256"/>
            </a:xfrm>
          </p:grpSpPr>
          <p:sp>
            <p:nvSpPr>
              <p:cNvPr id="126" name="TextBox 125"/>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127" name="Group 126"/>
              <p:cNvGrpSpPr/>
              <p:nvPr/>
            </p:nvGrpSpPr>
            <p:grpSpPr>
              <a:xfrm>
                <a:off x="2253928" y="3463785"/>
                <a:ext cx="2952328" cy="2776256"/>
                <a:chOff x="2253928" y="3463785"/>
                <a:chExt cx="2952328" cy="2776256"/>
              </a:xfrm>
            </p:grpSpPr>
            <p:sp>
              <p:nvSpPr>
                <p:cNvPr id="128" name="TextBox 127"/>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29" name="TextBox 128"/>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0" name="TextBox 129"/>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1" name="TextBox 130"/>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2" name="TextBox 131"/>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3" name="TextBox 132"/>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grpSp>
        <p:nvGrpSpPr>
          <p:cNvPr id="222" name="Group 221"/>
          <p:cNvGrpSpPr/>
          <p:nvPr/>
        </p:nvGrpSpPr>
        <p:grpSpPr>
          <a:xfrm>
            <a:off x="9501594" y="6430977"/>
            <a:ext cx="3126842" cy="2514868"/>
            <a:chOff x="9501594" y="6430977"/>
            <a:chExt cx="3126842" cy="2514868"/>
          </a:xfrm>
        </p:grpSpPr>
        <p:grpSp>
          <p:nvGrpSpPr>
            <p:cNvPr id="134" name="Group 133"/>
            <p:cNvGrpSpPr/>
            <p:nvPr/>
          </p:nvGrpSpPr>
          <p:grpSpPr>
            <a:xfrm rot="19433421">
              <a:off x="10280503" y="6606051"/>
              <a:ext cx="2011680" cy="1828800"/>
              <a:chOff x="2253928" y="3463785"/>
              <a:chExt cx="2952328" cy="2776256"/>
            </a:xfrm>
          </p:grpSpPr>
          <p:sp>
            <p:nvSpPr>
              <p:cNvPr id="135" name="TextBox 134"/>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136" name="Group 135"/>
              <p:cNvGrpSpPr/>
              <p:nvPr/>
            </p:nvGrpSpPr>
            <p:grpSpPr>
              <a:xfrm>
                <a:off x="2253928" y="3463785"/>
                <a:ext cx="2952328" cy="2776256"/>
                <a:chOff x="2253928" y="3463785"/>
                <a:chExt cx="2952328" cy="2776256"/>
              </a:xfrm>
            </p:grpSpPr>
            <p:sp>
              <p:nvSpPr>
                <p:cNvPr id="137" name="TextBox 136"/>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8" name="TextBox 137"/>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39" name="TextBox 138"/>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40" name="TextBox 139"/>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41" name="TextBox 140"/>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142" name="TextBox 141"/>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143" name="Group 142"/>
            <p:cNvGrpSpPr/>
            <p:nvPr/>
          </p:nvGrpSpPr>
          <p:grpSpPr>
            <a:xfrm>
              <a:off x="9501594" y="6430977"/>
              <a:ext cx="3126842" cy="2514868"/>
              <a:chOff x="885776" y="3037651"/>
              <a:chExt cx="3794356" cy="2970481"/>
            </a:xfrm>
          </p:grpSpPr>
          <p:cxnSp>
            <p:nvCxnSpPr>
              <p:cNvPr id="144" name="Straight Arrow Connector 143"/>
              <p:cNvCxnSpPr/>
              <p:nvPr/>
            </p:nvCxnSpPr>
            <p:spPr>
              <a:xfrm flipV="1">
                <a:off x="885776" y="3037651"/>
                <a:ext cx="0" cy="297048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45" name="Straight Arrow Connector 144"/>
              <p:cNvCxnSpPr/>
              <p:nvPr/>
            </p:nvCxnSpPr>
            <p:spPr>
              <a:xfrm>
                <a:off x="885776" y="6008132"/>
                <a:ext cx="3794356"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grpSp>
        <p:nvGrpSpPr>
          <p:cNvPr id="156" name="Group 155"/>
          <p:cNvGrpSpPr/>
          <p:nvPr/>
        </p:nvGrpSpPr>
        <p:grpSpPr>
          <a:xfrm>
            <a:off x="6153357" y="2838769"/>
            <a:ext cx="2304532" cy="2257688"/>
            <a:chOff x="6153357" y="2838769"/>
            <a:chExt cx="2304532" cy="2257688"/>
          </a:xfrm>
        </p:grpSpPr>
        <p:sp>
          <p:nvSpPr>
            <p:cNvPr id="151" name="Oval 150"/>
            <p:cNvSpPr/>
            <p:nvPr/>
          </p:nvSpPr>
          <p:spPr>
            <a:xfrm>
              <a:off x="6153357" y="3666376"/>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52" name="Oval 151"/>
            <p:cNvSpPr/>
            <p:nvPr/>
          </p:nvSpPr>
          <p:spPr>
            <a:xfrm>
              <a:off x="6984954" y="4822137"/>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3" name="Oval 152"/>
            <p:cNvSpPr/>
            <p:nvPr/>
          </p:nvSpPr>
          <p:spPr>
            <a:xfrm>
              <a:off x="8183569" y="4023735"/>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4" name="Oval 153"/>
            <p:cNvSpPr/>
            <p:nvPr/>
          </p:nvSpPr>
          <p:spPr>
            <a:xfrm>
              <a:off x="7369045" y="283876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71" name="Group 170"/>
          <p:cNvGrpSpPr/>
          <p:nvPr/>
        </p:nvGrpSpPr>
        <p:grpSpPr>
          <a:xfrm>
            <a:off x="10012158" y="2766301"/>
            <a:ext cx="2295564" cy="2330156"/>
            <a:chOff x="10012158" y="2766301"/>
            <a:chExt cx="2295564" cy="2330156"/>
          </a:xfrm>
        </p:grpSpPr>
        <p:sp>
          <p:nvSpPr>
            <p:cNvPr id="157" name="Oval 156"/>
            <p:cNvSpPr/>
            <p:nvPr/>
          </p:nvSpPr>
          <p:spPr>
            <a:xfrm>
              <a:off x="10012158" y="3813364"/>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8" name="Oval 157"/>
            <p:cNvSpPr/>
            <p:nvPr/>
          </p:nvSpPr>
          <p:spPr>
            <a:xfrm>
              <a:off x="11021661" y="2766301"/>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59" name="Oval 158"/>
            <p:cNvSpPr/>
            <p:nvPr/>
          </p:nvSpPr>
          <p:spPr>
            <a:xfrm>
              <a:off x="11065015" y="4822137"/>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0" name="Oval 159"/>
            <p:cNvSpPr/>
            <p:nvPr/>
          </p:nvSpPr>
          <p:spPr>
            <a:xfrm>
              <a:off x="12033402" y="379757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grpSp>
        <p:nvGrpSpPr>
          <p:cNvPr id="172" name="Group 171"/>
          <p:cNvGrpSpPr/>
          <p:nvPr/>
        </p:nvGrpSpPr>
        <p:grpSpPr>
          <a:xfrm>
            <a:off x="6210320" y="6289666"/>
            <a:ext cx="2331839" cy="2365568"/>
            <a:chOff x="6210320" y="6289666"/>
            <a:chExt cx="2331839" cy="2365568"/>
          </a:xfrm>
        </p:grpSpPr>
        <p:sp>
          <p:nvSpPr>
            <p:cNvPr id="161" name="Oval 160"/>
            <p:cNvSpPr/>
            <p:nvPr/>
          </p:nvSpPr>
          <p:spPr>
            <a:xfrm>
              <a:off x="6210320" y="7323170"/>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2" name="Oval 161"/>
            <p:cNvSpPr/>
            <p:nvPr/>
          </p:nvSpPr>
          <p:spPr>
            <a:xfrm>
              <a:off x="7245973" y="8380914"/>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3" name="Oval 162"/>
            <p:cNvSpPr/>
            <p:nvPr/>
          </p:nvSpPr>
          <p:spPr>
            <a:xfrm>
              <a:off x="7241095" y="6289666"/>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4" name="Oval 163"/>
            <p:cNvSpPr/>
            <p:nvPr/>
          </p:nvSpPr>
          <p:spPr>
            <a:xfrm>
              <a:off x="8267839" y="7357922"/>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cxnSp>
        <p:nvCxnSpPr>
          <p:cNvPr id="165" name="Straight Arrow Connector 164"/>
          <p:cNvCxnSpPr/>
          <p:nvPr/>
        </p:nvCxnSpPr>
        <p:spPr>
          <a:xfrm>
            <a:off x="5802998" y="8991935"/>
            <a:ext cx="3107440" cy="0"/>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66" name="Straight Arrow Connector 165"/>
          <p:cNvCxnSpPr/>
          <p:nvPr/>
        </p:nvCxnSpPr>
        <p:spPr>
          <a:xfrm flipV="1">
            <a:off x="5789453" y="6431524"/>
            <a:ext cx="0" cy="2560411"/>
          </a:xfrm>
          <a:prstGeom prst="straightConnector1">
            <a:avLst/>
          </a:prstGeom>
          <a:noFill/>
          <a:ln w="254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73" name="Group 172"/>
          <p:cNvGrpSpPr/>
          <p:nvPr/>
        </p:nvGrpSpPr>
        <p:grpSpPr>
          <a:xfrm>
            <a:off x="10062918" y="6315645"/>
            <a:ext cx="2338041" cy="2283004"/>
            <a:chOff x="10062918" y="6315645"/>
            <a:chExt cx="2338041" cy="2283004"/>
          </a:xfrm>
        </p:grpSpPr>
        <p:sp>
          <p:nvSpPr>
            <p:cNvPr id="167" name="Oval 166"/>
            <p:cNvSpPr/>
            <p:nvPr/>
          </p:nvSpPr>
          <p:spPr>
            <a:xfrm>
              <a:off x="10062918" y="719401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8" name="Oval 167"/>
            <p:cNvSpPr/>
            <p:nvPr/>
          </p:nvSpPr>
          <p:spPr>
            <a:xfrm>
              <a:off x="10927855" y="8324329"/>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69" name="Oval 168"/>
            <p:cNvSpPr/>
            <p:nvPr/>
          </p:nvSpPr>
          <p:spPr>
            <a:xfrm>
              <a:off x="12126639" y="7460330"/>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0" name="Oval 169"/>
            <p:cNvSpPr/>
            <p:nvPr/>
          </p:nvSpPr>
          <p:spPr>
            <a:xfrm>
              <a:off x="11283434" y="6315645"/>
              <a:ext cx="274320" cy="274320"/>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sp>
        <p:nvSpPr>
          <p:cNvPr id="174" name="TextBox 173"/>
          <p:cNvSpPr txBox="1"/>
          <p:nvPr/>
        </p:nvSpPr>
        <p:spPr>
          <a:xfrm>
            <a:off x="5653664" y="3563437"/>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5" name="TextBox 174"/>
          <p:cNvSpPr txBox="1"/>
          <p:nvPr/>
        </p:nvSpPr>
        <p:spPr>
          <a:xfrm>
            <a:off x="9579620" y="7135496"/>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6" name="TextBox 175"/>
          <p:cNvSpPr txBox="1"/>
          <p:nvPr/>
        </p:nvSpPr>
        <p:spPr>
          <a:xfrm>
            <a:off x="9482267" y="3734800"/>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7" name="TextBox 176"/>
          <p:cNvSpPr txBox="1"/>
          <p:nvPr/>
        </p:nvSpPr>
        <p:spPr>
          <a:xfrm>
            <a:off x="5720152" y="7278041"/>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P1</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8" name="TextBox 177"/>
          <p:cNvSpPr txBox="1"/>
          <p:nvPr/>
        </p:nvSpPr>
        <p:spPr>
          <a:xfrm>
            <a:off x="12263799" y="3708597"/>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79" name="TextBox 178"/>
          <p:cNvSpPr txBox="1"/>
          <p:nvPr/>
        </p:nvSpPr>
        <p:spPr>
          <a:xfrm>
            <a:off x="8344214" y="3939984"/>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80" name="TextBox 179"/>
          <p:cNvSpPr txBox="1"/>
          <p:nvPr/>
        </p:nvSpPr>
        <p:spPr>
          <a:xfrm>
            <a:off x="8435461" y="7278042"/>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81" name="TextBox 180"/>
          <p:cNvSpPr txBox="1"/>
          <p:nvPr/>
        </p:nvSpPr>
        <p:spPr>
          <a:xfrm>
            <a:off x="12345324" y="7455415"/>
            <a:ext cx="566224"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P7</a:t>
            </a:r>
            <a:endPar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50" name="TextBox 149"/>
          <p:cNvSpPr txBox="1"/>
          <p:nvPr/>
        </p:nvSpPr>
        <p:spPr>
          <a:xfrm>
            <a:off x="320553" y="2925209"/>
            <a:ext cx="4768335" cy="50885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lvl="8" indent="-342900" algn="just">
              <a:buSzPct val="75000"/>
              <a:buFont typeface="Arial" panose="020B0604020202020204" pitchFamily="34" charset="0"/>
              <a:buChar char="•"/>
              <a:defRPr sz="1800"/>
            </a:pPr>
            <a:r>
              <a:rPr lang="en-US" sz="2400" dirty="0">
                <a:latin typeface="Calibri" panose="020F0502020204030204" pitchFamily="34" charset="0"/>
                <a:cs typeface="Calibri" panose="020F0502020204030204" pitchFamily="34" charset="0"/>
              </a:rPr>
              <a:t>Calculation of the </a:t>
            </a:r>
            <a:r>
              <a:rPr lang="en-US" sz="2400" dirty="0" smtClean="0">
                <a:latin typeface="Calibri" panose="020F0502020204030204" pitchFamily="34" charset="0"/>
                <a:cs typeface="Calibri" panose="020F0502020204030204" pitchFamily="34" charset="0"/>
              </a:rPr>
              <a:t>Euclidean distance </a:t>
            </a:r>
            <a:r>
              <a:rPr lang="en-US" sz="2400" dirty="0">
                <a:latin typeface="Calibri" panose="020F0502020204030204" pitchFamily="34" charset="0"/>
                <a:cs typeface="Calibri" panose="020F0502020204030204" pitchFamily="34" charset="0"/>
              </a:rPr>
              <a:t>between each point </a:t>
            </a:r>
            <a:r>
              <a:rPr lang="en-US" sz="2400" dirty="0" smtClean="0">
                <a:latin typeface="Calibri" panose="020F0502020204030204" pitchFamily="34" charset="0"/>
                <a:cs typeface="Calibri" panose="020F0502020204030204" pitchFamily="34" charset="0"/>
              </a:rPr>
              <a:t>and </a:t>
            </a:r>
            <a:r>
              <a:rPr lang="en-US" sz="2400" dirty="0">
                <a:latin typeface="Calibri" panose="020F0502020204030204" pitchFamily="34" charset="0"/>
                <a:cs typeface="Calibri" panose="020F0502020204030204" pitchFamily="34" charset="0"/>
              </a:rPr>
              <a:t>its </a:t>
            </a:r>
            <a:r>
              <a:rPr lang="en-US" sz="2400" dirty="0" smtClean="0">
                <a:latin typeface="Calibri" panose="020F0502020204030204" pitchFamily="34" charset="0"/>
                <a:cs typeface="Calibri" panose="020F0502020204030204" pitchFamily="34" charset="0"/>
              </a:rPr>
              <a:t>neighbors</a:t>
            </a:r>
          </a:p>
          <a:p>
            <a:pPr lvl="8" indent="0" algn="just">
              <a:buSzPct val="75000"/>
              <a:defRPr sz="1800"/>
            </a:pPr>
            <a:endParaRPr lang="en-US" sz="2400" dirty="0">
              <a:latin typeface="Calibri" panose="020F0502020204030204" pitchFamily="34" charset="0"/>
              <a:cs typeface="Calibri" panose="020F0502020204030204" pitchFamily="34" charset="0"/>
            </a:endParaRPr>
          </a:p>
          <a:p>
            <a:pPr marL="342900" lvl="8" indent="-342900" algn="just">
              <a:buSzPct val="75000"/>
              <a:buFont typeface="Arial" panose="020B0604020202020204" pitchFamily="34" charset="0"/>
              <a:buChar char="•"/>
              <a:defRPr sz="1800"/>
            </a:pPr>
            <a:r>
              <a:rPr lang="en-US" sz="2400" dirty="0">
                <a:latin typeface="Calibri" panose="020F0502020204030204" pitchFamily="34" charset="0"/>
                <a:cs typeface="Calibri" panose="020F0502020204030204" pitchFamily="34" charset="0"/>
              </a:rPr>
              <a:t>Determination of the position </a:t>
            </a:r>
            <a:r>
              <a:rPr lang="en-US" sz="2400" dirty="0" smtClean="0">
                <a:latin typeface="Calibri" panose="020F0502020204030204" pitchFamily="34" charset="0"/>
                <a:cs typeface="Calibri" panose="020F0502020204030204" pitchFamily="34" charset="0"/>
              </a:rPr>
              <a:t>of </a:t>
            </a:r>
            <a:r>
              <a:rPr lang="en-US" sz="2400" dirty="0">
                <a:latin typeface="Calibri" panose="020F0502020204030204" pitchFamily="34" charset="0"/>
                <a:cs typeface="Calibri" panose="020F0502020204030204" pitchFamily="34" charset="0"/>
              </a:rPr>
              <a:t>the P1 based on its neighbor's p</a:t>
            </a:r>
            <a:r>
              <a:rPr lang="en-US" sz="2400" dirty="0" smtClean="0">
                <a:latin typeface="Calibri" panose="020F0502020204030204" pitchFamily="34" charset="0"/>
                <a:cs typeface="Calibri" panose="020F0502020204030204" pitchFamily="34" charset="0"/>
              </a:rPr>
              <a:t>oints</a:t>
            </a:r>
          </a:p>
          <a:p>
            <a:pPr lvl="8" indent="0" algn="just">
              <a:buSzPct val="75000"/>
              <a:defRPr sz="1800"/>
            </a:pPr>
            <a:endParaRPr lang="en-US" sz="2400" dirty="0">
              <a:latin typeface="Calibri" panose="020F0502020204030204" pitchFamily="34" charset="0"/>
              <a:cs typeface="Calibri" panose="020F0502020204030204" pitchFamily="34" charset="0"/>
            </a:endParaRPr>
          </a:p>
          <a:p>
            <a:pPr marL="342900" lvl="8" indent="-342900" algn="just">
              <a:buSzPct val="75000"/>
              <a:buFont typeface="Arial" panose="020B0604020202020204" pitchFamily="34" charset="0"/>
              <a:buChar char="•"/>
              <a:defRPr sz="1800"/>
            </a:pPr>
            <a:r>
              <a:rPr lang="en-US" sz="2400" dirty="0" smtClean="0">
                <a:latin typeface="Calibri" panose="020F0502020204030204" pitchFamily="34" charset="0"/>
                <a:cs typeface="Calibri" panose="020F0502020204030204" pitchFamily="34" charset="0"/>
              </a:rPr>
              <a:t>Estimation of the rotation angle</a:t>
            </a:r>
          </a:p>
          <a:p>
            <a:pPr lvl="8" indent="0" algn="just">
              <a:buSzPct val="75000"/>
              <a:defRPr sz="1800"/>
            </a:pPr>
            <a:endParaRPr lang="en-US" sz="2400" dirty="0">
              <a:latin typeface="Calibri" panose="020F0502020204030204" pitchFamily="34" charset="0"/>
              <a:cs typeface="Calibri" panose="020F0502020204030204" pitchFamily="34" charset="0"/>
            </a:endParaRPr>
          </a:p>
          <a:p>
            <a:pPr lvl="8" indent="0" algn="just">
              <a:buSzPct val="75000"/>
              <a:defRPr sz="1800"/>
            </a:pPr>
            <a:r>
              <a:rPr lang="en-US" sz="2400" dirty="0" smtClean="0">
                <a:latin typeface="Calibri" panose="020F0502020204030204" pitchFamily="34" charset="0"/>
                <a:cs typeface="Calibri" panose="020F0502020204030204" pitchFamily="34" charset="0"/>
              </a:rPr>
              <a:t>     Theta= alpha-45</a:t>
            </a:r>
            <a:r>
              <a:rPr lang="en-US" sz="2400" dirty="0" smtClean="0">
                <a:solidFill>
                  <a:schemeClr val="accent1">
                    <a:lumMod val="75000"/>
                  </a:schemeClr>
                </a:solidFill>
                <a:latin typeface="Calibri" panose="020F0502020204030204" pitchFamily="34" charset="0"/>
                <a:cs typeface="Calibri" panose="020F0502020204030204" pitchFamily="34" charset="0"/>
              </a:rPr>
              <a:t>+D</a:t>
            </a:r>
          </a:p>
          <a:p>
            <a:pPr lvl="8" indent="0" algn="just" rtl="0" latinLnBrk="1" hangingPunct="0"/>
            <a:endParaRPr lang="en-US" sz="2400" dirty="0" smtClean="0">
              <a:latin typeface="Calibri" panose="020F0502020204030204" pitchFamily="34" charset="0"/>
              <a:cs typeface="Calibri" panose="020F0502020204030204" pitchFamily="34" charset="0"/>
            </a:endParaRPr>
          </a:p>
          <a:p>
            <a:pPr marL="0" marR="0" indent="0" algn="just"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grpSp>
        <p:nvGrpSpPr>
          <p:cNvPr id="193" name="Group 192"/>
          <p:cNvGrpSpPr/>
          <p:nvPr/>
        </p:nvGrpSpPr>
        <p:grpSpPr>
          <a:xfrm>
            <a:off x="5854266" y="3433945"/>
            <a:ext cx="2449996" cy="1920240"/>
            <a:chOff x="5854266" y="3433945"/>
            <a:chExt cx="2449996" cy="1920240"/>
          </a:xfrm>
        </p:grpSpPr>
        <p:cxnSp>
          <p:nvCxnSpPr>
            <p:cNvPr id="183" name="Straight Connector 182"/>
            <p:cNvCxnSpPr/>
            <p:nvPr/>
          </p:nvCxnSpPr>
          <p:spPr>
            <a:xfrm>
              <a:off x="6345196" y="3803149"/>
              <a:ext cx="1959066" cy="346883"/>
            </a:xfrm>
            <a:prstGeom prst="line">
              <a:avLst/>
            </a:prstGeom>
            <a:ln>
              <a:prstDash val="dashDot"/>
            </a:ln>
          </p:spPr>
          <p:style>
            <a:lnRef idx="1">
              <a:schemeClr val="dk1"/>
            </a:lnRef>
            <a:fillRef idx="0">
              <a:schemeClr val="dk1"/>
            </a:fillRef>
            <a:effectRef idx="0">
              <a:schemeClr val="dk1"/>
            </a:effectRef>
            <a:fontRef idx="minor">
              <a:schemeClr val="tx1"/>
            </a:fontRef>
          </p:style>
        </p:cxnSp>
        <p:cxnSp>
          <p:nvCxnSpPr>
            <p:cNvPr id="187" name="Straight Connector 186"/>
            <p:cNvCxnSpPr/>
            <p:nvPr/>
          </p:nvCxnSpPr>
          <p:spPr>
            <a:xfrm flipH="1">
              <a:off x="6286191" y="3433945"/>
              <a:ext cx="7762" cy="1920240"/>
            </a:xfrm>
            <a:prstGeom prst="line">
              <a:avLst/>
            </a:prstGeom>
            <a:noFill/>
            <a:ln w="9525" cap="flat">
              <a:solidFill>
                <a:srgbClr val="000000"/>
              </a:solidFill>
              <a:prstDash val="dashDot"/>
              <a:miter lim="400000"/>
            </a:ln>
            <a:effectLst/>
          </p:spPr>
          <p:style>
            <a:lnRef idx="0">
              <a:scrgbClr r="0" g="0" b="0"/>
            </a:lnRef>
            <a:fillRef idx="0">
              <a:scrgbClr r="0" g="0" b="0"/>
            </a:fillRef>
            <a:effectRef idx="0">
              <a:scrgbClr r="0" g="0" b="0"/>
            </a:effectRef>
            <a:fontRef idx="none"/>
          </p:style>
        </p:cxnSp>
        <p:sp>
          <p:nvSpPr>
            <p:cNvPr id="190" name="Arc 189"/>
            <p:cNvSpPr/>
            <p:nvPr/>
          </p:nvSpPr>
          <p:spPr>
            <a:xfrm rot="5400000">
              <a:off x="5854266" y="3448654"/>
              <a:ext cx="914400" cy="914400"/>
            </a:xfrm>
            <a:prstGeom prst="arc">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pic>
        <p:nvPicPr>
          <p:cNvPr id="191" name="Picture 1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9280" y="4115614"/>
            <a:ext cx="329184" cy="182880"/>
          </a:xfrm>
          <a:prstGeom prst="rect">
            <a:avLst/>
          </a:prstGeom>
        </p:spPr>
      </p:pic>
      <p:sp>
        <p:nvSpPr>
          <p:cNvPr id="226" name="Rectangle 225"/>
          <p:cNvSpPr/>
          <p:nvPr/>
        </p:nvSpPr>
        <p:spPr>
          <a:xfrm>
            <a:off x="9627105" y="2597576"/>
            <a:ext cx="3032335" cy="258066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28" name="Group 227"/>
          <p:cNvGrpSpPr/>
          <p:nvPr/>
        </p:nvGrpSpPr>
        <p:grpSpPr>
          <a:xfrm>
            <a:off x="10025208" y="3157499"/>
            <a:ext cx="2011680" cy="1828800"/>
            <a:chOff x="2253928" y="3463785"/>
            <a:chExt cx="2952328" cy="2776256"/>
          </a:xfrm>
        </p:grpSpPr>
        <p:sp>
          <p:nvSpPr>
            <p:cNvPr id="229" name="TextBox 228"/>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30" name="Group 229"/>
            <p:cNvGrpSpPr/>
            <p:nvPr/>
          </p:nvGrpSpPr>
          <p:grpSpPr>
            <a:xfrm>
              <a:off x="2253928" y="3463785"/>
              <a:ext cx="2952328" cy="2776256"/>
              <a:chOff x="2253928" y="3463785"/>
              <a:chExt cx="2952328" cy="2776256"/>
            </a:xfrm>
          </p:grpSpPr>
          <p:sp>
            <p:nvSpPr>
              <p:cNvPr id="231" name="TextBox 230"/>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2" name="TextBox 231"/>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3" name="TextBox 232"/>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4" name="TextBox 233"/>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5" name="TextBox 234"/>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36" name="TextBox 235"/>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249" name="Group 248"/>
          <p:cNvGrpSpPr/>
          <p:nvPr/>
        </p:nvGrpSpPr>
        <p:grpSpPr>
          <a:xfrm rot="13550639">
            <a:off x="6411169" y="6504031"/>
            <a:ext cx="2011680" cy="1828800"/>
            <a:chOff x="2253928" y="3463785"/>
            <a:chExt cx="2952328" cy="2776256"/>
          </a:xfrm>
        </p:grpSpPr>
        <p:sp>
          <p:nvSpPr>
            <p:cNvPr id="250" name="TextBox 249"/>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51" name="Group 250"/>
            <p:cNvGrpSpPr/>
            <p:nvPr/>
          </p:nvGrpSpPr>
          <p:grpSpPr>
            <a:xfrm>
              <a:off x="2253928" y="3463785"/>
              <a:ext cx="2952328" cy="2776256"/>
              <a:chOff x="2253928" y="3463785"/>
              <a:chExt cx="2952328" cy="2776256"/>
            </a:xfrm>
          </p:grpSpPr>
          <p:sp>
            <p:nvSpPr>
              <p:cNvPr id="252" name="TextBox 251"/>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3" name="TextBox 252"/>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4" name="TextBox 253"/>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5" name="TextBox 254"/>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6" name="TextBox 255"/>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57" name="TextBox 256"/>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sp>
        <p:nvSpPr>
          <p:cNvPr id="227" name="Rectangle 226"/>
          <p:cNvSpPr/>
          <p:nvPr/>
        </p:nvSpPr>
        <p:spPr>
          <a:xfrm>
            <a:off x="5878103" y="6117921"/>
            <a:ext cx="3130211" cy="2659130"/>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24" name="Rectangle 223"/>
          <p:cNvSpPr/>
          <p:nvPr/>
        </p:nvSpPr>
        <p:spPr>
          <a:xfrm>
            <a:off x="9711328" y="6243897"/>
            <a:ext cx="3032335" cy="258066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37" name="Group 236"/>
          <p:cNvGrpSpPr/>
          <p:nvPr/>
        </p:nvGrpSpPr>
        <p:grpSpPr>
          <a:xfrm>
            <a:off x="6277862" y="6671021"/>
            <a:ext cx="2011680" cy="1828800"/>
            <a:chOff x="2253928" y="3463785"/>
            <a:chExt cx="2952328" cy="2776256"/>
          </a:xfrm>
        </p:grpSpPr>
        <p:sp>
          <p:nvSpPr>
            <p:cNvPr id="238" name="TextBox 237"/>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39" name="Group 238"/>
            <p:cNvGrpSpPr/>
            <p:nvPr/>
          </p:nvGrpSpPr>
          <p:grpSpPr>
            <a:xfrm>
              <a:off x="2253928" y="3463785"/>
              <a:ext cx="2952328" cy="2776256"/>
              <a:chOff x="2253928" y="3463785"/>
              <a:chExt cx="2952328" cy="2776256"/>
            </a:xfrm>
          </p:grpSpPr>
          <p:sp>
            <p:nvSpPr>
              <p:cNvPr id="240" name="TextBox 239"/>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1" name="TextBox 240"/>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2" name="TextBox 241"/>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3" name="TextBox 242"/>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4" name="TextBox 243"/>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45" name="TextBox 244"/>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260" name="Group 259"/>
          <p:cNvGrpSpPr/>
          <p:nvPr/>
        </p:nvGrpSpPr>
        <p:grpSpPr>
          <a:xfrm>
            <a:off x="10218542" y="6716172"/>
            <a:ext cx="2011680" cy="1828800"/>
            <a:chOff x="2253928" y="3463785"/>
            <a:chExt cx="2952328" cy="2776256"/>
          </a:xfrm>
        </p:grpSpPr>
        <p:sp>
          <p:nvSpPr>
            <p:cNvPr id="261" name="TextBox 260"/>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62" name="Group 261"/>
            <p:cNvGrpSpPr/>
            <p:nvPr/>
          </p:nvGrpSpPr>
          <p:grpSpPr>
            <a:xfrm>
              <a:off x="2253928" y="3463785"/>
              <a:ext cx="2952328" cy="2776256"/>
              <a:chOff x="2253928" y="3463785"/>
              <a:chExt cx="2952328" cy="2776256"/>
            </a:xfrm>
          </p:grpSpPr>
          <p:sp>
            <p:nvSpPr>
              <p:cNvPr id="263" name="TextBox 262"/>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4" name="TextBox 263"/>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5" name="TextBox 264"/>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6" name="TextBox 265"/>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7" name="TextBox 266"/>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68" name="TextBox 267"/>
              <p:cNvSpPr txBox="1"/>
              <p:nvPr/>
            </p:nvSpPr>
            <p:spPr>
              <a:xfrm>
                <a:off x="4393678" y="3478249"/>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grpSp>
        <p:nvGrpSpPr>
          <p:cNvPr id="272" name="Group 271"/>
          <p:cNvGrpSpPr/>
          <p:nvPr/>
        </p:nvGrpSpPr>
        <p:grpSpPr>
          <a:xfrm>
            <a:off x="6087003" y="4163563"/>
            <a:ext cx="667892" cy="857253"/>
            <a:chOff x="6087003" y="4163563"/>
            <a:chExt cx="667892" cy="857253"/>
          </a:xfrm>
        </p:grpSpPr>
        <p:sp>
          <p:nvSpPr>
            <p:cNvPr id="270" name="Arc 269"/>
            <p:cNvSpPr/>
            <p:nvPr/>
          </p:nvSpPr>
          <p:spPr>
            <a:xfrm rot="6016476">
              <a:off x="6132723" y="4117843"/>
              <a:ext cx="548640" cy="640080"/>
            </a:xfrm>
            <a:prstGeom prst="arc">
              <a:avLst/>
            </a:prstGeom>
            <a:noFill/>
            <a:ln w="25400" cap="flat">
              <a:solidFill>
                <a:schemeClr val="accent4">
                  <a:lumMod val="60000"/>
                  <a:lumOff val="40000"/>
                </a:schemeClr>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pic>
          <p:nvPicPr>
            <p:cNvPr id="271" name="Picture 270"/>
            <p:cNvPicPr>
              <a:picLocks noChangeAspect="1"/>
            </p:cNvPicPr>
            <p:nvPr/>
          </p:nvPicPr>
          <p:blipFill rotWithShape="1">
            <a:blip r:embed="rId4" cstate="print">
              <a:extLst>
                <a:ext uri="{28A0092B-C50C-407E-A947-70E740481C1C}">
                  <a14:useLocalDpi xmlns:a14="http://schemas.microsoft.com/office/drawing/2010/main" val="0"/>
                </a:ext>
              </a:extLst>
            </a:blip>
            <a:srcRect l="26732" t="20072" r="26605" b="15768"/>
            <a:stretch/>
          </p:blipFill>
          <p:spPr>
            <a:xfrm>
              <a:off x="6470492" y="4772746"/>
              <a:ext cx="284403" cy="248070"/>
            </a:xfrm>
            <a:prstGeom prst="rect">
              <a:avLst/>
            </a:prstGeom>
          </p:spPr>
        </p:pic>
      </p:grpSp>
      <p:cxnSp>
        <p:nvCxnSpPr>
          <p:cNvPr id="274" name="Straight Connector 273"/>
          <p:cNvCxnSpPr/>
          <p:nvPr/>
        </p:nvCxnSpPr>
        <p:spPr>
          <a:xfrm>
            <a:off x="6214368" y="3652664"/>
            <a:ext cx="1042229" cy="1533285"/>
          </a:xfrm>
          <a:prstGeom prst="line">
            <a:avLst/>
          </a:prstGeom>
          <a:noFill/>
          <a:ln w="9525" cap="flat">
            <a:solidFill>
              <a:srgbClr val="000000"/>
            </a:solidFill>
            <a:prstDash val="dashDot"/>
            <a:miter lim="400000"/>
          </a:ln>
          <a:effectLst/>
        </p:spPr>
        <p:style>
          <a:lnRef idx="0">
            <a:scrgbClr r="0" g="0" b="0"/>
          </a:lnRef>
          <a:fillRef idx="0">
            <a:scrgbClr r="0" g="0" b="0"/>
          </a:fillRef>
          <a:effectRef idx="0">
            <a:scrgbClr r="0" g="0" b="0"/>
          </a:effectRef>
          <a:fontRef idx="none"/>
        </p:style>
      </p:cxnSp>
      <p:sp>
        <p:nvSpPr>
          <p:cNvPr id="225" name="Rectangle 224"/>
          <p:cNvSpPr/>
          <p:nvPr/>
        </p:nvSpPr>
        <p:spPr>
          <a:xfrm rot="10800000">
            <a:off x="5769658" y="2806909"/>
            <a:ext cx="3032335" cy="2580668"/>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grpSp>
        <p:nvGrpSpPr>
          <p:cNvPr id="210" name="Group 209"/>
          <p:cNvGrpSpPr/>
          <p:nvPr/>
        </p:nvGrpSpPr>
        <p:grpSpPr>
          <a:xfrm>
            <a:off x="6249748" y="3220133"/>
            <a:ext cx="2011680" cy="1828800"/>
            <a:chOff x="2253928" y="3463785"/>
            <a:chExt cx="2952328" cy="2776256"/>
          </a:xfrm>
        </p:grpSpPr>
        <p:sp>
          <p:nvSpPr>
            <p:cNvPr id="211" name="TextBox 210"/>
            <p:cNvSpPr txBox="1"/>
            <p:nvPr/>
          </p:nvSpPr>
          <p:spPr>
            <a:xfrm>
              <a:off x="2253928" y="4572534"/>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nvGrpSpPr>
            <p:cNvPr id="212" name="Group 211"/>
            <p:cNvGrpSpPr/>
            <p:nvPr/>
          </p:nvGrpSpPr>
          <p:grpSpPr>
            <a:xfrm>
              <a:off x="2253928" y="3463785"/>
              <a:ext cx="2952328" cy="2776256"/>
              <a:chOff x="2253928" y="3463785"/>
              <a:chExt cx="2952328" cy="2776256"/>
            </a:xfrm>
          </p:grpSpPr>
          <p:sp>
            <p:nvSpPr>
              <p:cNvPr id="213" name="TextBox 212"/>
              <p:cNvSpPr txBox="1"/>
              <p:nvPr/>
            </p:nvSpPr>
            <p:spPr>
              <a:xfrm>
                <a:off x="2253928" y="3463785"/>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4" name="TextBox 213"/>
              <p:cNvSpPr txBox="1"/>
              <p:nvPr/>
            </p:nvSpPr>
            <p:spPr>
              <a:xfrm>
                <a:off x="3334048" y="3463786"/>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5" name="TextBox 214"/>
              <p:cNvSpPr txBox="1"/>
              <p:nvPr/>
            </p:nvSpPr>
            <p:spPr>
              <a:xfrm>
                <a:off x="2253928" y="5631913"/>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6" name="TextBox 215"/>
              <p:cNvSpPr txBox="1"/>
              <p:nvPr/>
            </p:nvSpPr>
            <p:spPr>
              <a:xfrm>
                <a:off x="4414168" y="5637741"/>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7" name="TextBox 216"/>
              <p:cNvSpPr txBox="1"/>
              <p:nvPr/>
            </p:nvSpPr>
            <p:spPr>
              <a:xfrm>
                <a:off x="4385271" y="4553690"/>
                <a:ext cx="792088" cy="602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sp>
            <p:nvSpPr>
              <p:cNvPr id="218" name="TextBox 217"/>
              <p:cNvSpPr txBox="1"/>
              <p:nvPr/>
            </p:nvSpPr>
            <p:spPr>
              <a:xfrm>
                <a:off x="4393677" y="3478250"/>
                <a:ext cx="792088" cy="60229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3000" b="0" i="0" u="none" strike="noStrike" cap="none" spc="0" normalizeH="0" baseline="0" dirty="0" smtClean="0">
                    <a:ln>
                      <a:noFill/>
                    </a:ln>
                    <a:solidFill>
                      <a:schemeClr val="accent1">
                        <a:lumMod val="75000"/>
                      </a:schemeClr>
                    </a:solidFill>
                    <a:effectLst/>
                    <a:uFillTx/>
                    <a:latin typeface="+mn-lt"/>
                    <a:ea typeface="+mn-ea"/>
                    <a:cs typeface="+mn-cs"/>
                    <a:sym typeface="Helvetica Light"/>
                  </a:rPr>
                  <a:t>*</a:t>
                </a:r>
                <a:endParaRPr kumimoji="0" lang="en-US" sz="3000" b="0" i="0" u="none" strike="noStrike" cap="none" spc="0" normalizeH="0" baseline="0" dirty="0">
                  <a:ln>
                    <a:noFill/>
                  </a:ln>
                  <a:solidFill>
                    <a:schemeClr val="accent1">
                      <a:lumMod val="75000"/>
                    </a:schemeClr>
                  </a:solidFill>
                  <a:effectLst/>
                  <a:uFillTx/>
                  <a:latin typeface="+mn-lt"/>
                  <a:ea typeface="+mn-ea"/>
                  <a:cs typeface="+mn-cs"/>
                  <a:sym typeface="Helvetica Light"/>
                </a:endParaRPr>
              </a:p>
            </p:txBody>
          </p:sp>
        </p:grpSp>
      </p:grpSp>
      <p:sp>
        <p:nvSpPr>
          <p:cNvPr id="277" name="TextBox 276"/>
          <p:cNvSpPr txBox="1"/>
          <p:nvPr/>
        </p:nvSpPr>
        <p:spPr>
          <a:xfrm>
            <a:off x="6522186" y="5525241"/>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D=180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78" name="TextBox 277"/>
          <p:cNvSpPr txBox="1"/>
          <p:nvPr/>
        </p:nvSpPr>
        <p:spPr>
          <a:xfrm>
            <a:off x="10380098" y="5525241"/>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D=270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79" name="TextBox 278"/>
          <p:cNvSpPr txBox="1"/>
          <p:nvPr/>
        </p:nvSpPr>
        <p:spPr>
          <a:xfrm>
            <a:off x="6311699" y="9084233"/>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D=90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80" name="TextBox 279"/>
          <p:cNvSpPr txBox="1"/>
          <p:nvPr/>
        </p:nvSpPr>
        <p:spPr>
          <a:xfrm>
            <a:off x="10270406" y="9024701"/>
            <a:ext cx="136983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rPr>
              <a:t>D=0</a:t>
            </a:r>
            <a:endParaRPr kumimoji="0" lang="en-US" sz="2400" b="0" i="0" u="none" strike="noStrike" cap="none" spc="0" normalizeH="0" baseline="0" dirty="0">
              <a:ln>
                <a:noFill/>
              </a:ln>
              <a:solidFill>
                <a:schemeClr val="accent1">
                  <a:lumMod val="75000"/>
                </a:schemeClr>
              </a:solidFill>
              <a:effectLst/>
              <a:uFillTx/>
              <a:latin typeface="Calibri" panose="020F0502020204030204" pitchFamily="34" charset="0"/>
              <a:cs typeface="Calibri" panose="020F0502020204030204" pitchFamily="34" charset="0"/>
              <a:sym typeface="Helvetica Light"/>
            </a:endParaRPr>
          </a:p>
        </p:txBody>
      </p:sp>
      <p:sp>
        <p:nvSpPr>
          <p:cNvPr id="281" name="Rectangle 280"/>
          <p:cNvSpPr/>
          <p:nvPr/>
        </p:nvSpPr>
        <p:spPr>
          <a:xfrm>
            <a:off x="6311466" y="5583444"/>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2" name="Rectangle 281"/>
          <p:cNvSpPr/>
          <p:nvPr/>
        </p:nvSpPr>
        <p:spPr>
          <a:xfrm>
            <a:off x="9857811" y="5640651"/>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3" name="Rectangle 282"/>
          <p:cNvSpPr/>
          <p:nvPr/>
        </p:nvSpPr>
        <p:spPr>
          <a:xfrm>
            <a:off x="5854266" y="9186119"/>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4" name="Rectangle 283"/>
          <p:cNvSpPr/>
          <p:nvPr/>
        </p:nvSpPr>
        <p:spPr>
          <a:xfrm>
            <a:off x="10062918" y="9084239"/>
            <a:ext cx="1930272" cy="518836"/>
          </a:xfrm>
          <a:prstGeom prst="rect">
            <a:avLst/>
          </a:prstGeom>
          <a:solidFill>
            <a:srgbClr val="FFFF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85" name="Rectangle 284"/>
          <p:cNvSpPr/>
          <p:nvPr/>
        </p:nvSpPr>
        <p:spPr>
          <a:xfrm>
            <a:off x="8610733" y="5505795"/>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6" name="Rectangle 285"/>
          <p:cNvSpPr/>
          <p:nvPr/>
        </p:nvSpPr>
        <p:spPr>
          <a:xfrm>
            <a:off x="12382713" y="8917253"/>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7" name="Rectangle 286"/>
          <p:cNvSpPr/>
          <p:nvPr/>
        </p:nvSpPr>
        <p:spPr>
          <a:xfrm>
            <a:off x="8630415" y="8917253"/>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8" name="Rectangle 287"/>
          <p:cNvSpPr/>
          <p:nvPr/>
        </p:nvSpPr>
        <p:spPr>
          <a:xfrm>
            <a:off x="12392149" y="5469496"/>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x</a:t>
            </a: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289" name="Rectangle 288"/>
          <p:cNvSpPr/>
          <p:nvPr/>
        </p:nvSpPr>
        <p:spPr>
          <a:xfrm>
            <a:off x="5239181" y="2877127"/>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291" name="Rectangle 290"/>
          <p:cNvSpPr/>
          <p:nvPr/>
        </p:nvSpPr>
        <p:spPr>
          <a:xfrm>
            <a:off x="9162491" y="2838769"/>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292" name="Rectangle 291"/>
          <p:cNvSpPr/>
          <p:nvPr/>
        </p:nvSpPr>
        <p:spPr>
          <a:xfrm>
            <a:off x="5411484" y="6328024"/>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293" name="Rectangle 292"/>
          <p:cNvSpPr/>
          <p:nvPr/>
        </p:nvSpPr>
        <p:spPr>
          <a:xfrm>
            <a:off x="9142879" y="6328024"/>
            <a:ext cx="343155"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latin typeface="Calibri" panose="020F0502020204030204" pitchFamily="34" charset="0"/>
                <a:cs typeface="Calibri" panose="020F0502020204030204" pitchFamily="34" charset="0"/>
              </a:rPr>
              <a:t>Y</a:t>
            </a: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Tree>
    <p:extLst>
      <p:ext uri="{BB962C8B-B14F-4D97-AF65-F5344CB8AC3E}">
        <p14:creationId xmlns:p14="http://schemas.microsoft.com/office/powerpoint/2010/main" val="17615494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0">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0">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0">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1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2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2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6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P spid="176" grpId="0"/>
      <p:bldP spid="177" grpId="0"/>
      <p:bldP spid="178" grpId="0"/>
      <p:bldP spid="179" grpId="0"/>
      <p:bldP spid="180" grpId="0"/>
      <p:bldP spid="181" grpId="0"/>
      <p:bldP spid="226" grpId="0" animBg="1"/>
      <p:bldP spid="227" grpId="0" animBg="1"/>
      <p:bldP spid="224" grpId="0" animBg="1"/>
      <p:bldP spid="225" grpId="0" animBg="1"/>
      <p:bldP spid="277" grpId="0"/>
      <p:bldP spid="278" grpId="0"/>
      <p:bldP spid="279" grpId="0"/>
      <p:bldP spid="280" grpId="0"/>
      <p:bldP spid="281" grpId="0" animBg="1"/>
      <p:bldP spid="282" grpId="0" animBg="1"/>
      <p:bldP spid="283" grpId="0" animBg="1"/>
      <p:bldP spid="28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4416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Marker alignment calculation</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3" name="Gruppieren 12"/>
          <p:cNvGrpSpPr/>
          <p:nvPr/>
        </p:nvGrpSpPr>
        <p:grpSpPr>
          <a:xfrm>
            <a:off x="1153213" y="2801291"/>
            <a:ext cx="10513168" cy="1838625"/>
            <a:chOff x="931789" y="3285967"/>
            <a:chExt cx="10059602" cy="1656184"/>
          </a:xfrm>
        </p:grpSpPr>
        <p:pic>
          <p:nvPicPr>
            <p:cNvPr id="4" name="Grafik 8"/>
            <p:cNvPicPr>
              <a:picLocks noChangeAspect="1"/>
            </p:cNvPicPr>
            <p:nvPr/>
          </p:nvPicPr>
          <p:blipFill rotWithShape="1">
            <a:blip r:embed="rId3"/>
            <a:srcRect t="78261" r="49070"/>
            <a:stretch/>
          </p:blipFill>
          <p:spPr>
            <a:xfrm>
              <a:off x="7047470" y="3515023"/>
              <a:ext cx="3943921" cy="1107777"/>
            </a:xfrm>
            <a:prstGeom prst="rect">
              <a:avLst/>
            </a:prstGeom>
          </p:spPr>
        </p:pic>
        <p:pic>
          <p:nvPicPr>
            <p:cNvPr id="5" name="Grafik 11"/>
            <p:cNvPicPr>
              <a:picLocks noChangeAspect="1"/>
            </p:cNvPicPr>
            <p:nvPr/>
          </p:nvPicPr>
          <p:blipFill rotWithShape="1">
            <a:blip r:embed="rId3"/>
            <a:srcRect t="2194" r="1906" b="54357"/>
            <a:stretch/>
          </p:blipFill>
          <p:spPr>
            <a:xfrm>
              <a:off x="931789" y="3285967"/>
              <a:ext cx="5682111" cy="1656184"/>
            </a:xfrm>
            <a:prstGeom prst="rect">
              <a:avLst/>
            </a:prstGeom>
          </p:spPr>
        </p:pic>
      </p:gr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269"/>
          <a:stretch/>
        </p:blipFill>
        <p:spPr>
          <a:xfrm>
            <a:off x="7647789" y="5426722"/>
            <a:ext cx="4903283" cy="3964221"/>
          </a:xfrm>
          <a:prstGeom prst="rect">
            <a:avLst/>
          </a:prstGeom>
        </p:spPr>
      </p:pic>
      <p:sp>
        <p:nvSpPr>
          <p:cNvPr id="8" name="Rectangle 7"/>
          <p:cNvSpPr/>
          <p:nvPr/>
        </p:nvSpPr>
        <p:spPr>
          <a:xfrm>
            <a:off x="1042237" y="5426722"/>
            <a:ext cx="6502400" cy="2308324"/>
          </a:xfrm>
          <a:prstGeom prst="rect">
            <a:avLst/>
          </a:prstGeom>
        </p:spPr>
        <p:txBody>
          <a:bodyPr>
            <a:spAutoFit/>
          </a:bodyPr>
          <a:lstStyle/>
          <a:p>
            <a:endParaRPr lang="en-US" sz="2400" dirty="0" smtClean="0">
              <a:latin typeface="Calibri" panose="020F0502020204030204" pitchFamily="34" charset="0"/>
              <a:cs typeface="Calibri" panose="020F0502020204030204" pitchFamily="34" charset="0"/>
            </a:endParaRPr>
          </a:p>
          <a:p>
            <a:pPr algn="l"/>
            <a:r>
              <a:rPr lang="en-US" sz="2400" dirty="0" smtClean="0">
                <a:latin typeface="Calibri" panose="020F0502020204030204" pitchFamily="34" charset="0"/>
                <a:cs typeface="Calibri" panose="020F0502020204030204" pitchFamily="34" charset="0"/>
              </a:rPr>
              <a:t>[p2f  p4f  p6f] </a:t>
            </a:r>
          </a:p>
          <a:p>
            <a:pPr algn="l"/>
            <a:endParaRPr lang="en-US" sz="2400" dirty="0" smtClean="0">
              <a:latin typeface="Calibri" panose="020F0502020204030204" pitchFamily="34" charset="0"/>
              <a:cs typeface="Calibri" panose="020F0502020204030204" pitchFamily="34" charset="0"/>
            </a:endParaRPr>
          </a:p>
          <a:p>
            <a:pPr algn="l"/>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      -</a:t>
            </a:r>
            <a:r>
              <a:rPr lang="en-US" sz="2400" dirty="0">
                <a:latin typeface="Calibri" panose="020F0502020204030204" pitchFamily="34" charset="0"/>
                <a:cs typeface="Calibri" panose="020F0502020204030204" pitchFamily="34" charset="0"/>
              </a:rPr>
              <a:t>20.0000 </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a:t>
            </a:r>
            <a:r>
              <a:rPr lang="en-US" sz="2400" dirty="0" smtClean="0">
                <a:latin typeface="Calibri" panose="020F0502020204030204" pitchFamily="34" charset="0"/>
                <a:cs typeface="Calibri" panose="020F0502020204030204" pitchFamily="34" charset="0"/>
              </a:rPr>
              <a:t>1.1483       20.0000</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0.5648   </a:t>
            </a:r>
            <a:r>
              <a:rPr lang="en-US" sz="2400" dirty="0" smtClean="0">
                <a:latin typeface="Calibri" panose="020F0502020204030204" pitchFamily="34" charset="0"/>
                <a:cs typeface="Calibri" panose="020F0502020204030204" pitchFamily="34" charset="0"/>
              </a:rPr>
              <a:t>     20.0000      -7.4107</a:t>
            </a:r>
          </a:p>
          <a:p>
            <a:r>
              <a:rPr lang="en-US" sz="2400" dirty="0" smtClean="0">
                <a:latin typeface="Calibri" panose="020F0502020204030204" pitchFamily="34" charset="0"/>
                <a:cs typeface="Calibri" panose="020F0502020204030204" pitchFamily="34" charset="0"/>
              </a:rPr>
              <a:t>            0.5648         1.1483         -7.4107</a:t>
            </a:r>
            <a:endParaRPr lang="en-US" sz="2400" dirty="0">
              <a:latin typeface="Calibri" panose="020F0502020204030204" pitchFamily="34" charset="0"/>
              <a:cs typeface="Calibri" panose="020F0502020204030204" pitchFamily="34" charset="0"/>
            </a:endParaRPr>
          </a:p>
        </p:txBody>
      </p:sp>
      <p:cxnSp>
        <p:nvCxnSpPr>
          <p:cNvPr id="15" name="Straight Connector 14"/>
          <p:cNvCxnSpPr/>
          <p:nvPr/>
        </p:nvCxnSpPr>
        <p:spPr>
          <a:xfrm>
            <a:off x="6754694" y="6478700"/>
            <a:ext cx="0" cy="1224136"/>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7" name="Straight Connector 16"/>
          <p:cNvCxnSpPr/>
          <p:nvPr/>
        </p:nvCxnSpPr>
        <p:spPr>
          <a:xfrm>
            <a:off x="2181920" y="6388968"/>
            <a:ext cx="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nvGrpSpPr>
          <p:cNvPr id="27" name="Group 26"/>
          <p:cNvGrpSpPr/>
          <p:nvPr/>
        </p:nvGrpSpPr>
        <p:grpSpPr>
          <a:xfrm>
            <a:off x="2532663" y="6510910"/>
            <a:ext cx="182880" cy="1224136"/>
            <a:chOff x="2181920" y="6388968"/>
            <a:chExt cx="182880" cy="1224136"/>
          </a:xfrm>
        </p:grpSpPr>
        <p:cxnSp>
          <p:nvCxnSpPr>
            <p:cNvPr id="13" name="Straight Connector 12"/>
            <p:cNvCxnSpPr/>
            <p:nvPr/>
          </p:nvCxnSpPr>
          <p:spPr>
            <a:xfrm>
              <a:off x="2181920" y="6388968"/>
              <a:ext cx="0" cy="1224136"/>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9" name="Straight Connector 18"/>
            <p:cNvCxnSpPr/>
            <p:nvPr/>
          </p:nvCxnSpPr>
          <p:spPr>
            <a:xfrm>
              <a:off x="2181920" y="6388968"/>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5" name="Straight Connector 24"/>
            <p:cNvCxnSpPr/>
            <p:nvPr/>
          </p:nvCxnSpPr>
          <p:spPr>
            <a:xfrm>
              <a:off x="2181920" y="7613104"/>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grpSp>
        <p:nvGrpSpPr>
          <p:cNvPr id="32" name="Group 31"/>
          <p:cNvGrpSpPr/>
          <p:nvPr/>
        </p:nvGrpSpPr>
        <p:grpSpPr>
          <a:xfrm>
            <a:off x="6588096" y="6460976"/>
            <a:ext cx="182880" cy="1224136"/>
            <a:chOff x="6175504" y="6388968"/>
            <a:chExt cx="182880" cy="1224136"/>
          </a:xfrm>
        </p:grpSpPr>
        <p:cxnSp>
          <p:nvCxnSpPr>
            <p:cNvPr id="29" name="Straight Connector 28"/>
            <p:cNvCxnSpPr/>
            <p:nvPr/>
          </p:nvCxnSpPr>
          <p:spPr>
            <a:xfrm flipV="1">
              <a:off x="6175504" y="6388968"/>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31" name="Straight Connector 30"/>
            <p:cNvCxnSpPr/>
            <p:nvPr/>
          </p:nvCxnSpPr>
          <p:spPr>
            <a:xfrm flipV="1">
              <a:off x="6175504" y="7613104"/>
              <a:ext cx="182880" cy="0"/>
            </a:xfrm>
            <a:prstGeom prst="line">
              <a:avLst/>
            </a:prstGeom>
            <a:noFill/>
            <a:ln w="25400" cap="flat">
              <a:solidFill>
                <a:srgbClr val="000000"/>
              </a:solidFill>
              <a:prstDash val="solid"/>
              <a:miter lim="400000"/>
            </a:ln>
            <a:effectLst/>
          </p:spPr>
          <p:style>
            <a:lnRef idx="0">
              <a:scrgbClr r="0" g="0" b="0"/>
            </a:lnRef>
            <a:fillRef idx="0">
              <a:scrgbClr r="0" g="0" b="0"/>
            </a:fillRef>
            <a:effectRef idx="0">
              <a:scrgbClr r="0" g="0" b="0"/>
            </a:effectRef>
            <a:fontRef idx="none"/>
          </p:style>
        </p:cxnSp>
      </p:grpSp>
      <p:sp>
        <p:nvSpPr>
          <p:cNvPr id="2" name="TextBox 1"/>
          <p:cNvSpPr txBox="1"/>
          <p:nvPr/>
        </p:nvSpPr>
        <p:spPr>
          <a:xfrm>
            <a:off x="741760" y="8369427"/>
            <a:ext cx="6029216"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Rotation around x axis: 10  degree</a:t>
            </a:r>
          </a:p>
          <a:p>
            <a:pPr marL="0" marR="0" indent="0" algn="l" defTabSz="584200" rtl="0" fontAlgn="auto" latinLnBrk="1" hangingPunct="0">
              <a:lnSpc>
                <a:spcPct val="100000"/>
              </a:lnSpc>
              <a:spcBef>
                <a:spcPts val="0"/>
              </a:spcBef>
              <a:spcAft>
                <a:spcPts val="0"/>
              </a:spcAft>
              <a:buClrTx/>
              <a:buSzTx/>
              <a:buFontTx/>
              <a:buNone/>
              <a:tabLst/>
            </a:pPr>
            <a:r>
              <a:rPr lang="en-US" sz="2400" dirty="0" smtClean="0">
                <a:solidFill>
                  <a:srgbClr val="000000"/>
                </a:solidFill>
                <a:latin typeface="Calibri" panose="020F0502020204030204" pitchFamily="34" charset="0"/>
                <a:cs typeface="Calibri" panose="020F0502020204030204" pitchFamily="34" charset="0"/>
              </a:rPr>
              <a:t>Rotation around y axis: 10  degree</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r="-1172" b="3164"/>
          <a:stretch/>
        </p:blipFill>
        <p:spPr>
          <a:xfrm>
            <a:off x="7686162" y="5426722"/>
            <a:ext cx="5399882" cy="4049387"/>
          </a:xfrm>
          <a:prstGeom prst="rect">
            <a:avLst/>
          </a:prstGeom>
        </p:spPr>
      </p:pic>
    </p:spTree>
    <p:extLst>
      <p:ext uri="{BB962C8B-B14F-4D97-AF65-F5344CB8AC3E}">
        <p14:creationId xmlns:p14="http://schemas.microsoft.com/office/powerpoint/2010/main" val="33883023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687367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Conclusion and Outlook</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smtClean="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r>
              <a:rPr lang="en-US" sz="2400" dirty="0" smtClean="0">
                <a:latin typeface="Calibri" pitchFamily="34" charset="0"/>
              </a:rPr>
              <a:t>conclusion</a:t>
            </a:r>
            <a:endParaRPr lang="en-US" sz="2400" dirty="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smtClean="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smtClean="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smtClean="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smtClean="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a:latin typeface="Calibri" pitchFamily="34" charset="0"/>
            </a:endParaRP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r>
              <a:rPr lang="en-US" sz="2400" dirty="0" smtClean="0">
                <a:latin typeface="Calibri" pitchFamily="34" charset="0"/>
              </a:rPr>
              <a:t>Phantom targeting test with Z-RP- frame and an MR-compatible robotic device</a:t>
            </a:r>
          </a:p>
          <a:p>
            <a:pPr marL="342900" marR="0" lvl="8" indent="-3429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r>
              <a:rPr lang="en-US" sz="2400" dirty="0" smtClean="0">
                <a:latin typeface="Calibri" pitchFamily="34" charset="0"/>
              </a:rPr>
              <a:t>Improving the real-time image acquisition setup</a:t>
            </a: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r>
              <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rPr>
              <a:t>Test setup </a:t>
            </a: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Tree>
    <p:extLst>
      <p:ext uri="{BB962C8B-B14F-4D97-AF65-F5344CB8AC3E}">
        <p14:creationId xmlns:p14="http://schemas.microsoft.com/office/powerpoint/2010/main" val="275147431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957784" y="1492424"/>
            <a:ext cx="12570762" cy="100129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l"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                                                Contents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800" dirty="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8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r>
              <a:rPr lang="en-US" sz="2800" dirty="0" smtClean="0">
                <a:latin typeface="Calibri" pitchFamily="34" charset="0"/>
              </a:rPr>
              <a:t>  Introduction</a:t>
            </a:r>
          </a:p>
          <a:p>
            <a:pPr marR="0" lvl="8" indent="0" algn="just" defTabSz="584200" eaLnBrk="1" fontAlgn="auto" latinLnBrk="0" hangingPunct="1">
              <a:lnSpc>
                <a:spcPct val="100000"/>
              </a:lnSpc>
              <a:spcBef>
                <a:spcPts val="0"/>
              </a:spcBef>
              <a:spcAft>
                <a:spcPts val="0"/>
              </a:spcAft>
              <a:buClrTx/>
              <a:buSzPct val="75000"/>
              <a:tabLst/>
              <a:defRPr sz="1800"/>
            </a:pPr>
            <a:endParaRPr lang="en-US" sz="2800" dirty="0" smtClean="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800" dirty="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r>
              <a:rPr lang="en-US" sz="2800" dirty="0" smtClean="0">
                <a:latin typeface="Calibri" pitchFamily="34" charset="0"/>
              </a:rPr>
              <a:t> Processing methods</a:t>
            </a: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8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800" dirty="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r>
              <a:rPr lang="en-US" sz="2800" dirty="0" smtClean="0">
                <a:latin typeface="Calibri" pitchFamily="34" charset="0"/>
              </a:rPr>
              <a:t>  Results </a:t>
            </a: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8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800" dirty="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r>
              <a:rPr lang="en-US" sz="2800" dirty="0" smtClean="0">
                <a:latin typeface="Calibri" pitchFamily="34" charset="0"/>
              </a:rPr>
              <a:t> Conclusion and outlook</a:t>
            </a: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8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800" dirty="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r>
              <a:rPr lang="en-US" sz="2800" dirty="0" smtClean="0">
                <a:latin typeface="Calibri" pitchFamily="34" charset="0"/>
              </a:rPr>
              <a:t> GUI live demonstration</a:t>
            </a: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R="0" lvl="8" indent="0" algn="just" defTabSz="584200" eaLnBrk="1" fontAlgn="auto" latinLnBrk="0" hangingPunct="1">
              <a:lnSpc>
                <a:spcPct val="100000"/>
              </a:lnSpc>
              <a:spcBef>
                <a:spcPts val="0"/>
              </a:spcBef>
              <a:spcAft>
                <a:spcPts val="0"/>
              </a:spcAft>
              <a:buClrTx/>
              <a:buSzPct val="75000"/>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4" name="Grafik 1"/>
          <p:cNvPicPr>
            <a:picLocks noChangeAspect="1"/>
          </p:cNvPicPr>
          <p:nvPr/>
        </p:nvPicPr>
        <p:blipFill>
          <a:blip r:embed="rId3">
            <a:extLst>
              <a:ext uri="{BEBA8EAE-BF5A-486C-A8C5-ECC9F3942E4B}">
                <a14:imgProps xmlns:a14="http://schemas.microsoft.com/office/drawing/2010/main">
                  <a14:imgLayer r:embed="rId4">
                    <a14:imgEffect>
                      <a14:artisticLightScreen/>
                    </a14:imgEffect>
                  </a14:imgLayer>
                </a14:imgProps>
              </a:ext>
            </a:extLst>
          </a:blip>
          <a:stretch>
            <a:fillRect/>
          </a:stretch>
        </p:blipFill>
        <p:spPr>
          <a:xfrm>
            <a:off x="7006456" y="3282752"/>
            <a:ext cx="5384857" cy="5040560"/>
          </a:xfrm>
          <a:prstGeom prst="rect">
            <a:avLst/>
          </a:prstGeom>
          <a:effectLst>
            <a:outerShdw blurRad="50800" dist="50800" dir="5400000" algn="ctr" rotWithShape="0">
              <a:srgbClr val="000000">
                <a:alpha val="0"/>
              </a:srgbClr>
            </a:outerShdw>
            <a:softEdge rad="457200"/>
          </a:effectLst>
        </p:spPr>
      </p:pic>
      <p:sp>
        <p:nvSpPr>
          <p:cNvPr id="2" name="Oval 1"/>
          <p:cNvSpPr/>
          <p:nvPr/>
        </p:nvSpPr>
        <p:spPr>
          <a:xfrm>
            <a:off x="6190711" y="2428528"/>
            <a:ext cx="6790432" cy="6749008"/>
          </a:xfrm>
          <a:prstGeom prst="ellipse">
            <a:avLst/>
          </a:prstGeom>
          <a:solidFill>
            <a:srgbClr val="D2EBB7">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0812" y="6766549"/>
            <a:ext cx="3776221" cy="2243050"/>
          </a:xfrm>
          <a:prstGeom prst="rect">
            <a:avLst/>
          </a:prstGeom>
          <a:effectLst>
            <a:glow>
              <a:schemeClr val="accent1">
                <a:alpha val="46000"/>
              </a:schemeClr>
            </a:glow>
            <a:reflection blurRad="1270000" endPos="0" dist="444500" dir="5400000" sy="-100000" algn="bl" rotWithShape="0"/>
            <a:softEdge rad="431800"/>
          </a:effectLst>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25303" t="27676" r="18190"/>
          <a:stretch/>
        </p:blipFill>
        <p:spPr>
          <a:xfrm>
            <a:off x="6169403" y="4760137"/>
            <a:ext cx="2664296" cy="2557561"/>
          </a:xfrm>
          <a:prstGeom prst="rect">
            <a:avLst/>
          </a:prstGeom>
          <a:effectLst>
            <a:softEdge rad="342900"/>
          </a:effectLst>
        </p:spPr>
      </p:pic>
      <p:pic>
        <p:nvPicPr>
          <p:cNvPr id="13" name="Picture 12"/>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571493" y="3965672"/>
            <a:ext cx="2482571" cy="2126178"/>
          </a:xfrm>
          <a:prstGeom prst="rect">
            <a:avLst/>
          </a:prstGeom>
          <a:effectLst>
            <a:softEdge rad="355600"/>
          </a:effectLst>
        </p:spPr>
      </p:pic>
      <p:pic>
        <p:nvPicPr>
          <p:cNvPr id="15" name="Picture 14"/>
          <p:cNvPicPr>
            <a:picLocks noChangeAspect="1"/>
          </p:cNvPicPr>
          <p:nvPr/>
        </p:nvPicPr>
        <p:blipFill rotWithShape="1">
          <a:blip r:embed="rId9" cstate="print">
            <a:extLst>
              <a:ext uri="{BEBA8EAE-BF5A-486C-A8C5-ECC9F3942E4B}">
                <a14:imgProps xmlns:a14="http://schemas.microsoft.com/office/drawing/2010/main">
                  <a14:imgLayer r:embed="rId10">
                    <a14:imgEffect>
                      <a14:sharpenSoften amount="-25000"/>
                    </a14:imgEffect>
                    <a14:imgEffect>
                      <a14:brightnessContrast bright="40000" contrast="20000"/>
                    </a14:imgEffect>
                  </a14:imgLayer>
                </a14:imgProps>
              </a:ext>
              <a:ext uri="{28A0092B-C50C-407E-A947-70E740481C1C}">
                <a14:useLocalDpi xmlns:a14="http://schemas.microsoft.com/office/drawing/2010/main" val="0"/>
              </a:ext>
            </a:extLst>
          </a:blip>
          <a:srcRect l="18368" t="17652" r="12906" b="19349"/>
          <a:stretch/>
        </p:blipFill>
        <p:spPr>
          <a:xfrm>
            <a:off x="8580194" y="5228351"/>
            <a:ext cx="2237379" cy="1538198"/>
          </a:xfrm>
          <a:prstGeom prst="rect">
            <a:avLst/>
          </a:prstGeom>
          <a:effectLst>
            <a:softEdge rad="203200"/>
          </a:effectLst>
        </p:spPr>
      </p:pic>
      <p:pic>
        <p:nvPicPr>
          <p:cNvPr id="10" name="Picture 9"/>
          <p:cNvPicPr>
            <a:picLocks noChangeAspect="1"/>
          </p:cNvPicPr>
          <p:nvPr/>
        </p:nvPicPr>
        <p:blipFill rotWithShape="1">
          <a:blip r:embed="rId11" cstate="print">
            <a:duotone>
              <a:prstClr val="black"/>
              <a:srgbClr val="D9C3A5">
                <a:tint val="50000"/>
                <a:satMod val="180000"/>
              </a:srgbClr>
            </a:duotone>
            <a:extLst>
              <a:ext uri="{28A0092B-C50C-407E-A947-70E740481C1C}">
                <a14:useLocalDpi xmlns:a14="http://schemas.microsoft.com/office/drawing/2010/main" val="0"/>
              </a:ext>
            </a:extLst>
          </a:blip>
          <a:srcRect r="21353"/>
          <a:stretch/>
        </p:blipFill>
        <p:spPr>
          <a:xfrm>
            <a:off x="7671563" y="2528106"/>
            <a:ext cx="3702346" cy="2852750"/>
          </a:xfrm>
          <a:prstGeom prst="rect">
            <a:avLst/>
          </a:prstGeom>
          <a:effectLst>
            <a:glow>
              <a:schemeClr val="accent1">
                <a:alpha val="40000"/>
              </a:schemeClr>
            </a:glow>
            <a:softEdge rad="469900"/>
          </a:effectLst>
        </p:spPr>
      </p:pic>
      <p:pic>
        <p:nvPicPr>
          <p:cNvPr id="16" name="Picture 15"/>
          <p:cNvPicPr>
            <a:picLocks noChangeAspect="1"/>
          </p:cNvPicPr>
          <p:nvPr/>
        </p:nvPicPr>
        <p:blipFill rotWithShape="1">
          <a:blip r:embed="rId12">
            <a:extLst>
              <a:ext uri="{28A0092B-C50C-407E-A947-70E740481C1C}">
                <a14:useLocalDpi xmlns:a14="http://schemas.microsoft.com/office/drawing/2010/main" val="0"/>
              </a:ext>
            </a:extLst>
          </a:blip>
          <a:srcRect l="26162" t="7766" r="5730" b="26771"/>
          <a:stretch/>
        </p:blipFill>
        <p:spPr>
          <a:xfrm>
            <a:off x="6601747" y="3965672"/>
            <a:ext cx="1510936" cy="1170976"/>
          </a:xfrm>
          <a:prstGeom prst="rect">
            <a:avLst/>
          </a:prstGeom>
          <a:effectLst>
            <a:softEdge rad="139700"/>
          </a:effectLst>
        </p:spPr>
      </p:pic>
      <p:pic>
        <p:nvPicPr>
          <p:cNvPr id="17" name="Picture 16"/>
          <p:cNvPicPr>
            <a:picLocks noChangeAspect="1"/>
          </p:cNvPicPr>
          <p:nvPr/>
        </p:nvPicPr>
        <p:blipFill rotWithShape="1">
          <a:blip r:embed="rId13" cstate="print">
            <a:extLst>
              <a:ext uri="{28A0092B-C50C-407E-A947-70E740481C1C}">
                <a14:useLocalDpi xmlns:a14="http://schemas.microsoft.com/office/drawing/2010/main" val="0"/>
              </a:ext>
            </a:extLst>
          </a:blip>
          <a:srcRect l="36100" b="18501"/>
          <a:stretch/>
        </p:blipFill>
        <p:spPr>
          <a:xfrm>
            <a:off x="10463503" y="5549028"/>
            <a:ext cx="2337368" cy="2235832"/>
          </a:xfrm>
          <a:prstGeom prst="rect">
            <a:avLst/>
          </a:prstGeom>
          <a:effectLst>
            <a:softEdge rad="457200"/>
          </a:effectLst>
        </p:spPr>
      </p:pic>
    </p:spTree>
    <p:extLst>
      <p:ext uri="{BB962C8B-B14F-4D97-AF65-F5344CB8AC3E}">
        <p14:creationId xmlns:p14="http://schemas.microsoft.com/office/powerpoint/2010/main" val="158099418"/>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215856" y="1636440"/>
            <a:ext cx="12570762" cy="61657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endParaRPr lang="de-DE" altLang="de-DE" sz="4800" b="1" dirty="0" smtClean="0">
              <a:latin typeface="Calibri" panose="020F0502020204030204" pitchFamily="34" charset="0"/>
            </a:endParaRPr>
          </a:p>
          <a:p>
            <a:r>
              <a:rPr lang="de-DE" altLang="de-DE" sz="4800" b="1" dirty="0" err="1" smtClean="0">
                <a:latin typeface="Calibri" panose="020F0502020204030204" pitchFamily="34" charset="0"/>
              </a:rPr>
              <a:t>Thank</a:t>
            </a:r>
            <a:r>
              <a:rPr lang="de-DE" altLang="de-DE" sz="4800" b="1" dirty="0" smtClean="0">
                <a:latin typeface="Calibri" panose="020F0502020204030204" pitchFamily="34" charset="0"/>
              </a:rPr>
              <a:t> </a:t>
            </a:r>
            <a:r>
              <a:rPr lang="de-DE" altLang="de-DE" sz="4800" b="1" dirty="0" err="1">
                <a:latin typeface="Calibri" panose="020F0502020204030204" pitchFamily="34" charset="0"/>
              </a:rPr>
              <a:t>you</a:t>
            </a:r>
            <a:r>
              <a:rPr lang="de-DE" altLang="de-DE" sz="4800" b="1" dirty="0">
                <a:latin typeface="Calibri" panose="020F0502020204030204" pitchFamily="34" charset="0"/>
              </a:rPr>
              <a:t> </a:t>
            </a:r>
            <a:r>
              <a:rPr lang="de-DE" altLang="de-DE" sz="4800" b="1" dirty="0" err="1">
                <a:latin typeface="Calibri" panose="020F0502020204030204" pitchFamily="34" charset="0"/>
              </a:rPr>
              <a:t>for</a:t>
            </a:r>
            <a:r>
              <a:rPr lang="de-DE" altLang="de-DE" sz="4800" b="1" dirty="0">
                <a:latin typeface="Calibri" panose="020F0502020204030204" pitchFamily="34" charset="0"/>
              </a:rPr>
              <a:t> </a:t>
            </a:r>
            <a:r>
              <a:rPr lang="de-DE" altLang="de-DE" sz="4800" b="1" dirty="0" err="1">
                <a:latin typeface="Calibri" panose="020F0502020204030204" pitchFamily="34" charset="0"/>
              </a:rPr>
              <a:t>your</a:t>
            </a:r>
            <a:r>
              <a:rPr lang="de-DE" altLang="de-DE" sz="4800" b="1" dirty="0">
                <a:latin typeface="Calibri" panose="020F0502020204030204" pitchFamily="34" charset="0"/>
              </a:rPr>
              <a:t> </a:t>
            </a:r>
            <a:r>
              <a:rPr lang="de-DE" altLang="de-DE" sz="4800" b="1" dirty="0" err="1">
                <a:latin typeface="Calibri" panose="020F0502020204030204" pitchFamily="34" charset="0"/>
              </a:rPr>
              <a:t>attention</a:t>
            </a:r>
            <a:r>
              <a:rPr lang="de-DE" altLang="de-DE" sz="4800" b="1" dirty="0">
                <a:latin typeface="Calibri" panose="020F0502020204030204" pitchFamily="34" charset="0"/>
              </a:rPr>
              <a:t>!</a:t>
            </a:r>
          </a:p>
          <a:p>
            <a:endParaRPr lang="de-DE" altLang="de-DE" sz="5400" dirty="0">
              <a:latin typeface="Calibri" panose="020F0502020204030204" pitchFamily="34" charset="0"/>
            </a:endParaRPr>
          </a:p>
          <a:p>
            <a:r>
              <a:rPr lang="de-DE" altLang="de-DE" sz="2400" dirty="0" smtClean="0">
                <a:latin typeface="Calibri" panose="020F0502020204030204" pitchFamily="34" charset="0"/>
              </a:rPr>
              <a:t>Parisa Parsanejad</a:t>
            </a:r>
            <a:endParaRPr lang="de-DE" altLang="de-DE" sz="2400" dirty="0">
              <a:latin typeface="Calibri" panose="020F0502020204030204" pitchFamily="34" charset="0"/>
            </a:endParaRPr>
          </a:p>
          <a:p>
            <a:r>
              <a:rPr lang="de-DE" altLang="de-DE" sz="2400" dirty="0" smtClean="0">
                <a:latin typeface="Calibri" panose="020F0502020204030204" pitchFamily="34" charset="0"/>
              </a:rPr>
              <a:t>Parisa.parsanejad@ovgu.de</a:t>
            </a:r>
            <a:endParaRPr lang="de-DE" altLang="de-DE" sz="2400" dirty="0">
              <a:latin typeface="Calibri" panose="020F0502020204030204" pitchFamily="34" charset="0"/>
            </a:endParaRPr>
          </a:p>
          <a:p>
            <a:r>
              <a:rPr lang="de-DE" altLang="de-DE" sz="2400" dirty="0">
                <a:latin typeface="Calibri" panose="020F0502020204030204" pitchFamily="34" charset="0"/>
              </a:rPr>
              <a:t>INKA - </a:t>
            </a:r>
            <a:r>
              <a:rPr lang="de-DE" altLang="de-DE" sz="2400" dirty="0" err="1">
                <a:latin typeface="Calibri" panose="020F0502020204030204" pitchFamily="34" charset="0"/>
              </a:rPr>
              <a:t>Catheter</a:t>
            </a:r>
            <a:r>
              <a:rPr lang="de-DE" altLang="de-DE" sz="2400" dirty="0">
                <a:latin typeface="Calibri" panose="020F0502020204030204" pitchFamily="34" charset="0"/>
              </a:rPr>
              <a:t> Technologies</a:t>
            </a:r>
          </a:p>
          <a:p>
            <a:r>
              <a:rPr lang="de-DE" altLang="de-DE" sz="2400" dirty="0">
                <a:latin typeface="Calibri" panose="020F0502020204030204" pitchFamily="34" charset="0"/>
              </a:rPr>
              <a:t>Institute </a:t>
            </a:r>
            <a:r>
              <a:rPr lang="de-DE" altLang="de-DE" sz="2400" dirty="0" err="1">
                <a:latin typeface="Calibri" panose="020F0502020204030204" pitchFamily="34" charset="0"/>
              </a:rPr>
              <a:t>for</a:t>
            </a:r>
            <a:r>
              <a:rPr lang="de-DE" altLang="de-DE" sz="2400" dirty="0">
                <a:latin typeface="Calibri" panose="020F0502020204030204" pitchFamily="34" charset="0"/>
              </a:rPr>
              <a:t> Medical Systems</a:t>
            </a:r>
          </a:p>
          <a:p>
            <a:r>
              <a:rPr lang="de-DE" altLang="de-DE" sz="2400" dirty="0" err="1">
                <a:latin typeface="Calibri" panose="020F0502020204030204" pitchFamily="34" charset="0"/>
              </a:rPr>
              <a:t>Faculty</a:t>
            </a:r>
            <a:r>
              <a:rPr lang="de-DE" altLang="de-DE" sz="2400" dirty="0">
                <a:latin typeface="Calibri" panose="020F0502020204030204" pitchFamily="34" charset="0"/>
              </a:rPr>
              <a:t> </a:t>
            </a:r>
            <a:r>
              <a:rPr lang="de-DE" altLang="de-DE" sz="2400" dirty="0" err="1">
                <a:latin typeface="Calibri" panose="020F0502020204030204" pitchFamily="34" charset="0"/>
              </a:rPr>
              <a:t>of</a:t>
            </a:r>
            <a:r>
              <a:rPr lang="de-DE" altLang="de-DE" sz="2400" dirty="0">
                <a:latin typeface="Calibri" panose="020F0502020204030204" pitchFamily="34" charset="0"/>
              </a:rPr>
              <a:t> </a:t>
            </a:r>
            <a:r>
              <a:rPr lang="de-DE" altLang="de-DE" sz="2400" dirty="0" err="1">
                <a:latin typeface="Calibri" panose="020F0502020204030204" pitchFamily="34" charset="0"/>
              </a:rPr>
              <a:t>Electrical</a:t>
            </a:r>
            <a:r>
              <a:rPr lang="de-DE" altLang="de-DE" sz="2400" dirty="0">
                <a:latin typeface="Calibri" panose="020F0502020204030204" pitchFamily="34" charset="0"/>
              </a:rPr>
              <a:t> Engineering </a:t>
            </a:r>
            <a:r>
              <a:rPr lang="de-DE" altLang="de-DE" sz="2400" dirty="0" err="1">
                <a:latin typeface="Calibri" panose="020F0502020204030204" pitchFamily="34" charset="0"/>
              </a:rPr>
              <a:t>and</a:t>
            </a:r>
            <a:r>
              <a:rPr lang="de-DE" altLang="de-DE" sz="2400" dirty="0">
                <a:latin typeface="Calibri" panose="020F0502020204030204" pitchFamily="34" charset="0"/>
              </a:rPr>
              <a:t> Information Technologies</a:t>
            </a:r>
          </a:p>
          <a:p>
            <a:r>
              <a:rPr lang="de-DE" altLang="de-DE" sz="2400" dirty="0">
                <a:latin typeface="Calibri" panose="020F0502020204030204" pitchFamily="34" charset="0"/>
              </a:rPr>
              <a:t>Otto-von-Guericke-University Magdeburg</a:t>
            </a:r>
          </a:p>
          <a:p>
            <a:r>
              <a:rPr lang="de-DE" altLang="de-DE" sz="2400" dirty="0" err="1">
                <a:latin typeface="Calibri" panose="020F0502020204030204" pitchFamily="34" charset="0"/>
              </a:rPr>
              <a:t>Rötgerstr</a:t>
            </a:r>
            <a:r>
              <a:rPr lang="de-DE" altLang="de-DE" sz="2400" dirty="0">
                <a:latin typeface="Calibri" panose="020F0502020204030204" pitchFamily="34" charset="0"/>
              </a:rPr>
              <a:t>. 9, D-39104 Magdeburg</a:t>
            </a:r>
          </a:p>
          <a:p>
            <a:r>
              <a:rPr lang="de-DE" altLang="de-DE" sz="2400" dirty="0">
                <a:latin typeface="Calibri" panose="020F0502020204030204" pitchFamily="34" charset="0"/>
              </a:rPr>
              <a:t>www.inka-md.de	</a:t>
            </a:r>
          </a:p>
          <a:p>
            <a:endParaRPr lang="de-DE" altLang="de-DE" sz="2800" dirty="0">
              <a:latin typeface="Calibri" panose="020F0502020204030204" pitchFamily="34" charset="0"/>
            </a:endParaRPr>
          </a:p>
          <a:p>
            <a:r>
              <a:rPr lang="en-US" altLang="de-DE" sz="2400" dirty="0">
                <a:latin typeface="Calibri" panose="020F0502020204030204" pitchFamily="34" charset="0"/>
              </a:rPr>
              <a:t>This work is funded by the BMBF (03IPT7100X)</a:t>
            </a:r>
            <a:endParaRPr lang="de-DE" altLang="de-DE" sz="2400" dirty="0">
              <a:latin typeface="Calibri" panose="020F0502020204030204" pitchFamily="34" charset="0"/>
            </a:endParaRPr>
          </a:p>
        </p:txBody>
      </p:sp>
      <p:grpSp>
        <p:nvGrpSpPr>
          <p:cNvPr id="2" name="Gruppieren 1"/>
          <p:cNvGrpSpPr/>
          <p:nvPr/>
        </p:nvGrpSpPr>
        <p:grpSpPr>
          <a:xfrm>
            <a:off x="3298044" y="8776068"/>
            <a:ext cx="6408712" cy="781252"/>
            <a:chOff x="13482" y="8583164"/>
            <a:chExt cx="6408712" cy="781252"/>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2" y="8583164"/>
              <a:ext cx="1103674" cy="78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ild 2" descr="Master_OvGU_1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77778" y="8583164"/>
              <a:ext cx="1485342" cy="531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komm-mach-mint.de/var/mint/storage/images/node_43/logos-partner-und-mint-projekte/land-sachsen-anhalt/63638-1-ger-DE/Land-Sachsen-Anhal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5" y="8583164"/>
              <a:ext cx="1012735" cy="46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6.jpeg" descr="innoProfile_CMYK.jpg"/>
            <p:cNvPicPr>
              <a:picLocks noChangeAspect="1"/>
            </p:cNvPicPr>
            <p:nvPr/>
          </p:nvPicPr>
          <p:blipFill>
            <a:blip r:embed="rId5">
              <a:extLst/>
            </a:blip>
            <a:stretch>
              <a:fillRect/>
            </a:stretch>
          </p:blipFill>
          <p:spPr>
            <a:xfrm>
              <a:off x="4424136" y="8583164"/>
              <a:ext cx="1998058" cy="554910"/>
            </a:xfrm>
            <a:prstGeom prst="rect">
              <a:avLst/>
            </a:prstGeom>
            <a:ln w="12700">
              <a:miter lim="400000"/>
            </a:ln>
          </p:spPr>
        </p:pic>
      </p:grpSp>
    </p:spTree>
    <p:extLst>
      <p:ext uri="{BB962C8B-B14F-4D97-AF65-F5344CB8AC3E}">
        <p14:creationId xmlns:p14="http://schemas.microsoft.com/office/powerpoint/2010/main" val="1272758428"/>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nvSpPr>
        <p:spPr>
          <a:xfrm>
            <a:off x="215856" y="4579283"/>
            <a:ext cx="12570762" cy="93358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a:defRPr sz="1800"/>
            </a:pPr>
            <a:r>
              <a:rPr lang="de-DE" sz="5400" b="1" dirty="0" smtClean="0">
                <a:latin typeface="Calibri" panose="020F0502020204030204" pitchFamily="34" charset="0"/>
                <a:ea typeface="Helvetica"/>
                <a:cs typeface="Helvetica"/>
                <a:sym typeface="Helvetica"/>
              </a:rPr>
              <a:t>Backup</a:t>
            </a:r>
          </a:p>
        </p:txBody>
      </p:sp>
    </p:spTree>
    <p:extLst>
      <p:ext uri="{BB962C8B-B14F-4D97-AF65-F5344CB8AC3E}">
        <p14:creationId xmlns:p14="http://schemas.microsoft.com/office/powerpoint/2010/main" val="161754233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31858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r>
              <a:rPr lang="en-US" sz="3200" b="1" dirty="0">
                <a:latin typeface="Calibri" panose="020F0502020204030204" pitchFamily="34" charset="0"/>
                <a:cs typeface="Calibri" panose="020F0502020204030204" pitchFamily="34" charset="0"/>
              </a:rPr>
              <a:t>Evaluate </a:t>
            </a:r>
            <a:r>
              <a:rPr lang="en-US" sz="3200" b="1" dirty="0" smtClean="0">
                <a:latin typeface="Calibri" panose="020F0502020204030204" pitchFamily="34" charset="0"/>
                <a:cs typeface="Calibri" panose="020F0502020204030204" pitchFamily="34" charset="0"/>
              </a:rPr>
              <a:t>detector </a:t>
            </a:r>
            <a:r>
              <a:rPr lang="en-US" sz="3200" b="1" dirty="0">
                <a:latin typeface="Calibri" panose="020F0502020204030204" pitchFamily="34" charset="0"/>
                <a:cs typeface="Calibri" panose="020F0502020204030204" pitchFamily="34" charset="0"/>
              </a:rPr>
              <a:t>u</a:t>
            </a:r>
            <a:r>
              <a:rPr lang="en-US" sz="3200" b="1" dirty="0" smtClean="0">
                <a:latin typeface="Calibri" panose="020F0502020204030204" pitchFamily="34" charset="0"/>
                <a:cs typeface="Calibri" panose="020F0502020204030204" pitchFamily="34" charset="0"/>
              </a:rPr>
              <a:t>sing </a:t>
            </a:r>
            <a:r>
              <a:rPr lang="en-US" sz="3200" b="1" dirty="0">
                <a:latin typeface="Calibri" panose="020F0502020204030204" pitchFamily="34" charset="0"/>
                <a:cs typeface="Calibri" panose="020F0502020204030204" pitchFamily="34" charset="0"/>
              </a:rPr>
              <a:t>t</a:t>
            </a:r>
            <a:r>
              <a:rPr lang="en-US" sz="3200" b="1" dirty="0" smtClean="0">
                <a:latin typeface="Calibri" panose="020F0502020204030204" pitchFamily="34" charset="0"/>
                <a:cs typeface="Calibri" panose="020F0502020204030204" pitchFamily="34" charset="0"/>
              </a:rPr>
              <a:t>est </a:t>
            </a:r>
            <a:r>
              <a:rPr lang="en-US" sz="3200" b="1" dirty="0">
                <a:latin typeface="Calibri" panose="020F0502020204030204" pitchFamily="34" charset="0"/>
                <a:cs typeface="Calibri" panose="020F0502020204030204" pitchFamily="34" charset="0"/>
              </a:rPr>
              <a:t>s</a:t>
            </a:r>
            <a:r>
              <a:rPr lang="en-US" sz="3200" b="1" dirty="0" smtClean="0">
                <a:latin typeface="Calibri" panose="020F0502020204030204" pitchFamily="34" charset="0"/>
                <a:cs typeface="Calibri" panose="020F0502020204030204" pitchFamily="34" charset="0"/>
              </a:rPr>
              <a:t>et</a:t>
            </a:r>
          </a:p>
          <a:p>
            <a:endParaRPr lang="en-US" sz="3200" b="1" dirty="0">
              <a:latin typeface="Calibri" panose="020F0502020204030204" pitchFamily="34" charset="0"/>
              <a:cs typeface="Calibri" panose="020F0502020204030204" pitchFamily="34" charset="0"/>
            </a:endParaRPr>
          </a:p>
          <a:p>
            <a:endParaRPr lang="en-US" sz="3200" b="1" dirty="0">
              <a:latin typeface="Calibri" panose="020F0502020204030204" pitchFamily="34" charset="0"/>
              <a:cs typeface="Calibri" panose="020F0502020204030204"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11" y="3220617"/>
            <a:ext cx="5856651" cy="4392488"/>
          </a:xfrm>
          <a:prstGeom prst="rect">
            <a:avLst/>
          </a:prstGeom>
        </p:spPr>
      </p:pic>
    </p:spTree>
    <p:extLst>
      <p:ext uri="{BB962C8B-B14F-4D97-AF65-F5344CB8AC3E}">
        <p14:creationId xmlns:p14="http://schemas.microsoft.com/office/powerpoint/2010/main" val="147370434"/>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19547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Calibration: </a:t>
            </a:r>
          </a:p>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Automatic rotation of the fiducial points</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9521" t="8639" r="21483" b="22818"/>
          <a:stretch/>
        </p:blipFill>
        <p:spPr>
          <a:xfrm>
            <a:off x="4966533" y="2950032"/>
            <a:ext cx="3258024" cy="3109931"/>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8608" t="7888" r="19210" b="16979"/>
          <a:stretch/>
        </p:blipFill>
        <p:spPr>
          <a:xfrm>
            <a:off x="811942" y="2929086"/>
            <a:ext cx="3175409" cy="3130877"/>
          </a:xfrm>
          <a:prstGeom prst="rect">
            <a:avLst/>
          </a:prstGeom>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7364" t="8555" r="19108" b="19328"/>
          <a:stretch/>
        </p:blipFill>
        <p:spPr>
          <a:xfrm>
            <a:off x="9070684" y="2932584"/>
            <a:ext cx="3375032" cy="3131046"/>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8219" t="5155" r="18145" b="6612"/>
          <a:stretch/>
        </p:blipFill>
        <p:spPr>
          <a:xfrm>
            <a:off x="534373" y="6317142"/>
            <a:ext cx="3452978" cy="3376246"/>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l="8161" t="4746" r="12100" b="7953"/>
          <a:stretch/>
        </p:blipFill>
        <p:spPr>
          <a:xfrm>
            <a:off x="4629028" y="6275766"/>
            <a:ext cx="3744416" cy="3384376"/>
          </a:xfrm>
          <a:prstGeom prst="rect">
            <a:avLst/>
          </a:prstGeom>
        </p:spPr>
      </p:pic>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7406" t="5511" r="13184" b="7036"/>
          <a:stretch/>
        </p:blipFill>
        <p:spPr>
          <a:xfrm>
            <a:off x="8851171" y="6419782"/>
            <a:ext cx="3600400" cy="3240360"/>
          </a:xfrm>
          <a:prstGeom prst="rect">
            <a:avLst/>
          </a:prstGeom>
        </p:spPr>
      </p:pic>
      <p:sp>
        <p:nvSpPr>
          <p:cNvPr id="13" name="Rectangle 12"/>
          <p:cNvSpPr/>
          <p:nvPr/>
        </p:nvSpPr>
        <p:spPr>
          <a:xfrm>
            <a:off x="795005" y="3452633"/>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4" name="Rectangle 13"/>
          <p:cNvSpPr/>
          <p:nvPr/>
        </p:nvSpPr>
        <p:spPr>
          <a:xfrm>
            <a:off x="5060414" y="8081339"/>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5" name="Rectangle 14"/>
          <p:cNvSpPr/>
          <p:nvPr/>
        </p:nvSpPr>
        <p:spPr>
          <a:xfrm>
            <a:off x="9613509" y="8796676"/>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6" name="Rectangle 15"/>
          <p:cNvSpPr/>
          <p:nvPr/>
        </p:nvSpPr>
        <p:spPr>
          <a:xfrm>
            <a:off x="1081512" y="8056077"/>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7" name="Rectangle 16"/>
          <p:cNvSpPr/>
          <p:nvPr/>
        </p:nvSpPr>
        <p:spPr>
          <a:xfrm>
            <a:off x="9203739" y="3216671"/>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18" name="Rectangle 17"/>
          <p:cNvSpPr/>
          <p:nvPr/>
        </p:nvSpPr>
        <p:spPr>
          <a:xfrm>
            <a:off x="4966533" y="5092824"/>
            <a:ext cx="79391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accent5"/>
                </a:solidFill>
                <a:effectLst/>
                <a:uFillTx/>
                <a:latin typeface="+mn-lt"/>
                <a:ea typeface="+mn-ea"/>
                <a:cs typeface="+mn-cs"/>
                <a:sym typeface="Helvetica Light"/>
              </a:rPr>
              <a:t>P1</a:t>
            </a:r>
            <a:endParaRPr kumimoji="0" lang="en-US" sz="2400" b="0" i="0" u="none" strike="noStrike" cap="none" spc="0" normalizeH="0" baseline="0" dirty="0">
              <a:ln>
                <a:noFill/>
              </a:ln>
              <a:solidFill>
                <a:schemeClr val="accent5"/>
              </a:solidFill>
              <a:effectLst/>
              <a:uFillTx/>
              <a:latin typeface="+mn-lt"/>
              <a:ea typeface="+mn-ea"/>
              <a:cs typeface="+mn-cs"/>
              <a:sym typeface="Helvetica Light"/>
            </a:endParaRPr>
          </a:p>
        </p:txBody>
      </p:sp>
      <p:sp>
        <p:nvSpPr>
          <p:cNvPr id="5" name="Oval 4"/>
          <p:cNvSpPr/>
          <p:nvPr/>
        </p:nvSpPr>
        <p:spPr>
          <a:xfrm>
            <a:off x="1677864" y="7109048"/>
            <a:ext cx="286507" cy="288032"/>
          </a:xfrm>
          <a:prstGeom prst="ellipse">
            <a:avLst/>
          </a:prstGeom>
          <a:solidFill>
            <a:srgbClr val="92D050">
              <a:alpha val="50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166821527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81102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3D-printed Z-frame marker</a:t>
            </a: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lvl="0" algn="just">
              <a:buSzPct val="75000"/>
              <a:defRPr sz="1800"/>
            </a:pPr>
            <a:endParaRPr lang="en-US" sz="2400" dirty="0" smtClean="0">
              <a:latin typeface="Calibri" pitchFamily="34" charset="0"/>
            </a:endParaRPr>
          </a:p>
          <a:p>
            <a:pPr marL="444500" lvl="0" indent="-444500" algn="just">
              <a:buSzPct val="75000"/>
              <a:buFont typeface="Arial" panose="020B0604020202020204" pitchFamily="34" charset="0"/>
              <a:buChar char="•"/>
              <a:defRPr sz="1800"/>
            </a:pPr>
            <a:r>
              <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rPr>
              <a:t>Needle alignment to the image plane</a:t>
            </a:r>
          </a:p>
          <a:p>
            <a:pPr marL="444500" indent="-444500" algn="just">
              <a:buSzPct val="75000"/>
              <a:buFont typeface="Arial" panose="020B0604020202020204" pitchFamily="34" charset="0"/>
              <a:buChar char="•"/>
              <a:defRPr sz="1800"/>
            </a:pPr>
            <a:r>
              <a:rPr lang="en-US" sz="2400" dirty="0">
                <a:latin typeface="Calibri" pitchFamily="34" charset="0"/>
              </a:rPr>
              <a:t>A full six degree-of-freedom estimate of a device’s pose </a:t>
            </a:r>
            <a:r>
              <a:rPr lang="en-US" sz="2400" dirty="0" smtClean="0">
                <a:latin typeface="Calibri" pitchFamily="34" charset="0"/>
              </a:rPr>
              <a:t>in</a:t>
            </a:r>
          </a:p>
          <a:p>
            <a:pPr algn="just">
              <a:buSzPct val="75000"/>
              <a:defRPr sz="1800"/>
            </a:pPr>
            <a:r>
              <a:rPr lang="en-US" sz="2400" dirty="0">
                <a:latin typeface="Calibri" pitchFamily="34" charset="0"/>
              </a:rPr>
              <a:t> </a:t>
            </a:r>
            <a:r>
              <a:rPr lang="en-US" sz="2400" dirty="0" smtClean="0">
                <a:latin typeface="Calibri" pitchFamily="34" charset="0"/>
              </a:rPr>
              <a:t>     MRI </a:t>
            </a:r>
            <a:r>
              <a:rPr lang="en-US" sz="2400" dirty="0">
                <a:latin typeface="Calibri" pitchFamily="34" charset="0"/>
              </a:rPr>
              <a:t>coordinates using a single image slice of the frame</a:t>
            </a:r>
          </a:p>
          <a:p>
            <a:pPr marL="444500" lvl="0" indent="-444500" algn="just">
              <a:buSzPct val="75000"/>
              <a:buFont typeface="Arial" panose="020B0604020202020204" pitchFamily="34" charset="0"/>
              <a:buChar char="•"/>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9" name="Grafik 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0356" t="6442" r="8771" b="27114"/>
          <a:stretch/>
        </p:blipFill>
        <p:spPr>
          <a:xfrm>
            <a:off x="-5156487" y="4144139"/>
            <a:ext cx="3528392" cy="58806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6868" y="1492424"/>
            <a:ext cx="7713922" cy="4389512"/>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19426" t="16274" r="19900" b="21865"/>
          <a:stretch/>
        </p:blipFill>
        <p:spPr>
          <a:xfrm>
            <a:off x="219970" y="6151983"/>
            <a:ext cx="4032524" cy="2892897"/>
          </a:xfrm>
          <a:prstGeom prst="rect">
            <a:avLst/>
          </a:prstGeom>
        </p:spPr>
      </p:pic>
      <p:pic>
        <p:nvPicPr>
          <p:cNvPr id="14" name="Picture 13"/>
          <p:cNvPicPr>
            <a:picLocks noChangeAspect="1"/>
          </p:cNvPicPr>
          <p:nvPr/>
        </p:nvPicPr>
        <p:blipFill rotWithShape="1">
          <a:blip r:embed="rId7">
            <a:extLst>
              <a:ext uri="{28A0092B-C50C-407E-A947-70E740481C1C}">
                <a14:useLocalDpi xmlns:a14="http://schemas.microsoft.com/office/drawing/2010/main" val="0"/>
              </a:ext>
            </a:extLst>
          </a:blip>
          <a:srcRect l="6653" t="11272" r="11857" b="4300"/>
          <a:stretch/>
        </p:blipFill>
        <p:spPr>
          <a:xfrm>
            <a:off x="8750142" y="6160367"/>
            <a:ext cx="4016954" cy="2892897"/>
          </a:xfrm>
          <a:prstGeom prst="rect">
            <a:avLst/>
          </a:prstGeom>
        </p:spPr>
      </p:pic>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l="14154" t="14210" r="22986" b="18427"/>
          <a:stretch/>
        </p:blipFill>
        <p:spPr>
          <a:xfrm>
            <a:off x="4412004" y="6160367"/>
            <a:ext cx="4178628" cy="2892897"/>
          </a:xfrm>
          <a:prstGeom prst="rect">
            <a:avLst/>
          </a:prstGeom>
        </p:spPr>
      </p:pic>
      <p:pic>
        <p:nvPicPr>
          <p:cNvPr id="19" name="Picture 18"/>
          <p:cNvPicPr>
            <a:picLocks noChangeAspect="1"/>
          </p:cNvPicPr>
          <p:nvPr/>
        </p:nvPicPr>
        <p:blipFill rotWithShape="1">
          <a:blip r:embed="rId9">
            <a:extLst>
              <a:ext uri="{28A0092B-C50C-407E-A947-70E740481C1C}">
                <a14:useLocalDpi xmlns:a14="http://schemas.microsoft.com/office/drawing/2010/main" val="0"/>
              </a:ext>
            </a:extLst>
          </a:blip>
          <a:srcRect t="7030" b="3024"/>
          <a:stretch/>
        </p:blipFill>
        <p:spPr>
          <a:xfrm>
            <a:off x="10127382" y="2343939"/>
            <a:ext cx="2639714" cy="3600400"/>
          </a:xfrm>
          <a:prstGeom prst="rect">
            <a:avLst/>
          </a:prstGeom>
        </p:spPr>
      </p:pic>
    </p:spTree>
    <p:extLst>
      <p:ext uri="{BB962C8B-B14F-4D97-AF65-F5344CB8AC3E}">
        <p14:creationId xmlns:p14="http://schemas.microsoft.com/office/powerpoint/2010/main" val="329304998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39190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3D-printed Z-frame marker</a:t>
            </a:r>
          </a:p>
          <a:p>
            <a:pPr marL="0" marR="0" lvl="0" indent="0" algn="ctr" defTabSz="584200" eaLnBrk="1" fontAlgn="auto" latinLnBrk="0" hangingPunct="1">
              <a:lnSpc>
                <a:spcPct val="100000"/>
              </a:lnSpc>
              <a:spcBef>
                <a:spcPts val="0"/>
              </a:spcBef>
              <a:spcAft>
                <a:spcPts val="0"/>
              </a:spcAft>
              <a:buClrTx/>
              <a:buSzTx/>
              <a:buFontTx/>
              <a:buNone/>
              <a:tabLst/>
              <a:defRPr sz="1800"/>
            </a:pPr>
            <a:endParaRPr kumimoji="0" lang="en-US" sz="2400" b="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444500" lvl="0" indent="-444500" algn="just">
              <a:buSzPct val="75000"/>
              <a:buFont typeface="Arial" panose="020B0604020202020204" pitchFamily="34" charset="0"/>
              <a:buChar char="•"/>
              <a:defRPr sz="1800"/>
            </a:pPr>
            <a:r>
              <a:rPr lang="en-US" sz="2400" dirty="0" smtClean="0">
                <a:latin typeface="Calibri" pitchFamily="34" charset="0"/>
              </a:rPr>
              <a:t>Internal Z-shaped tunnel structure without any entrance from the outside</a:t>
            </a:r>
          </a:p>
          <a:p>
            <a:pPr marL="444500" lvl="0" indent="-444500" algn="just">
              <a:buSzPct val="75000"/>
              <a:buFont typeface="Arial" panose="020B0604020202020204" pitchFamily="34" charset="0"/>
              <a:buChar char="•"/>
              <a:defRPr sz="1800"/>
            </a:pPr>
            <a:endParaRPr lang="en-US" sz="2400" dirty="0" smtClean="0">
              <a:latin typeface="Calibri" pitchFamily="34" charset="0"/>
            </a:endParaRPr>
          </a:p>
          <a:p>
            <a:pPr marL="444500" lvl="0" indent="-444500" algn="just">
              <a:buSzPct val="75000"/>
              <a:buFont typeface="Arial" panose="020B0604020202020204" pitchFamily="34" charset="0"/>
              <a:buChar char="•"/>
              <a:defRPr sz="1800"/>
            </a:pPr>
            <a:r>
              <a:rPr lang="en-US" sz="2400" dirty="0" smtClean="0">
                <a:latin typeface="Calibri" pitchFamily="34" charset="0"/>
              </a:rPr>
              <a:t>New features:</a:t>
            </a:r>
          </a:p>
          <a:p>
            <a:pPr lvl="6" indent="0" algn="just">
              <a:buSzPct val="75000"/>
              <a:defRPr sz="1800"/>
            </a:pPr>
            <a:r>
              <a:rPr lang="en-US" sz="2400" dirty="0">
                <a:latin typeface="Calibri" pitchFamily="34" charset="0"/>
              </a:rPr>
              <a:t>     </a:t>
            </a:r>
            <a:r>
              <a:rPr lang="en-US" sz="2400" dirty="0" smtClean="0">
                <a:latin typeface="Calibri" pitchFamily="34" charset="0"/>
              </a:rPr>
              <a:t>	</a:t>
            </a:r>
            <a:r>
              <a:rPr lang="en-US" sz="2400">
                <a:latin typeface="Calibri" pitchFamily="34" charset="0"/>
              </a:rPr>
              <a:t> </a:t>
            </a:r>
            <a:r>
              <a:rPr lang="en-US" sz="2400" smtClean="0">
                <a:latin typeface="Calibri" pitchFamily="34" charset="0"/>
              </a:rPr>
              <a:t>            View </a:t>
            </a:r>
            <a:r>
              <a:rPr lang="en-US" sz="2400" dirty="0" smtClean="0">
                <a:latin typeface="Calibri" pitchFamily="34" charset="0"/>
              </a:rPr>
              <a:t>correction triangle</a:t>
            </a:r>
          </a:p>
          <a:p>
            <a:pPr lvl="0" algn="just">
              <a:buSzPct val="75000"/>
              <a:defRPr sz="1800"/>
            </a:pPr>
            <a:r>
              <a:rPr lang="en-US" sz="2400" dirty="0" smtClean="0">
                <a:latin typeface="Calibri" pitchFamily="34" charset="0"/>
              </a:rPr>
              <a:t>                      Center pointing triangles</a:t>
            </a:r>
          </a:p>
          <a:p>
            <a:pPr marL="444500" lvl="0" indent="-444500" algn="just">
              <a:buSzPct val="75000"/>
              <a:buFont typeface="Arial" panose="020B0604020202020204" pitchFamily="34" charset="0"/>
              <a:buChar char="•"/>
              <a:defRPr sz="1800"/>
            </a:pPr>
            <a:endParaRPr lang="en-US" sz="2400" dirty="0" smtClean="0">
              <a:latin typeface="Calibri" pitchFamily="34" charset="0"/>
            </a:endParaRPr>
          </a:p>
          <a:p>
            <a:pPr marL="444500" lvl="0" indent="-444500" algn="just">
              <a:buSzPct val="75000"/>
              <a:buFont typeface="Arial" panose="020B0604020202020204" pitchFamily="34" charset="0"/>
              <a:buChar char="•"/>
              <a:defRPr sz="1800"/>
            </a:pPr>
            <a:endParaRPr lang="en-US" sz="2400" dirty="0" smtClean="0">
              <a:latin typeface="Calibri" pitchFamily="34" charset="0"/>
            </a:endParaRPr>
          </a:p>
          <a:p>
            <a:pPr marL="444500" lvl="0" indent="-444500" algn="just">
              <a:buSzPct val="75000"/>
              <a:buFont typeface="Arial" panose="020B0604020202020204" pitchFamily="34" charset="0"/>
              <a:buChar char="•"/>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98752" l="0" r="99583"/>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333479" y="4943257"/>
            <a:ext cx="3412006" cy="3421497"/>
          </a:xfrm>
          <a:prstGeom prst="rect">
            <a:avLst/>
          </a:prstGeom>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backgroundRemoval t="151" b="99247" l="438" r="99562"/>
                    </a14:imgEffect>
                    <a14:imgEffect>
                      <a14:saturation sat="33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9101236" y="4927363"/>
            <a:ext cx="3546103" cy="3437391"/>
          </a:xfrm>
          <a:prstGeom prst="rect">
            <a:avLst/>
          </a:prstGeom>
        </p:spPr>
      </p:pic>
      <p:pic>
        <p:nvPicPr>
          <p:cNvPr id="4" name="Picture 3"/>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backgroundRemoval t="1163" b="97287" l="6985" r="94063"/>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48677" y="4371628"/>
            <a:ext cx="5066050" cy="4564753"/>
          </a:xfrm>
          <a:prstGeom prst="rect">
            <a:avLst/>
          </a:prstGeom>
        </p:spPr>
      </p:pic>
      <p:sp>
        <p:nvSpPr>
          <p:cNvPr id="5" name="TextBox 4"/>
          <p:cNvSpPr txBox="1"/>
          <p:nvPr/>
        </p:nvSpPr>
        <p:spPr>
          <a:xfrm>
            <a:off x="724967" y="8645482"/>
            <a:ext cx="4608512"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dirty="0" smtClean="0">
                <a:solidFill>
                  <a:srgbClr val="000000"/>
                </a:solidFill>
                <a:latin typeface="Calibri" panose="020F0502020204030204" pitchFamily="34" charset="0"/>
                <a:cs typeface="Calibri" panose="020F0502020204030204" pitchFamily="34" charset="0"/>
              </a:rPr>
              <a:t>Fig .1: Z-RP-MR-marker with the distinct shaped internal tunnels in the CAD-view</a:t>
            </a:r>
            <a:endParaRPr kumimoji="0" lang="en-US" sz="1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7" name="TextBox 6"/>
          <p:cNvSpPr txBox="1"/>
          <p:nvPr/>
        </p:nvSpPr>
        <p:spPr>
          <a:xfrm>
            <a:off x="4774208" y="8637060"/>
            <a:ext cx="4608512"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dirty="0" smtClean="0">
                <a:solidFill>
                  <a:srgbClr val="000000"/>
                </a:solidFill>
                <a:latin typeface="Calibri" panose="020F0502020204030204" pitchFamily="34" charset="0"/>
                <a:cs typeface="Calibri" panose="020F0502020204030204" pitchFamily="34" charset="0"/>
              </a:rPr>
              <a:t>Fig .2: Top view of the marker</a:t>
            </a:r>
          </a:p>
          <a:p>
            <a:pPr marL="0" marR="0" indent="0" algn="ctr" defTabSz="584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 +10 mm</a:t>
            </a:r>
            <a:endParaRPr kumimoji="0" lang="en-US" sz="1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8" name="TextBox 7"/>
          <p:cNvSpPr txBox="1"/>
          <p:nvPr/>
        </p:nvSpPr>
        <p:spPr>
          <a:xfrm>
            <a:off x="8518624" y="8645482"/>
            <a:ext cx="4608512"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1800" dirty="0" smtClean="0">
                <a:solidFill>
                  <a:srgbClr val="000000"/>
                </a:solidFill>
                <a:latin typeface="Calibri" panose="020F0502020204030204" pitchFamily="34" charset="0"/>
                <a:cs typeface="Calibri" panose="020F0502020204030204" pitchFamily="34" charset="0"/>
              </a:rPr>
              <a:t>Fig .3: Bottom view of the marker</a:t>
            </a:r>
          </a:p>
          <a:p>
            <a:pPr marL="0" marR="0" indent="0" algn="ctr" defTabSz="584200" rtl="0" fontAlgn="auto" latinLnBrk="1"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Z= -10 mm</a:t>
            </a:r>
            <a:endParaRPr kumimoji="0" lang="en-US" sz="18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6" name="TextBox 5"/>
          <p:cNvSpPr txBox="1"/>
          <p:nvPr/>
        </p:nvSpPr>
        <p:spPr>
          <a:xfrm>
            <a:off x="7739763" y="7469088"/>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P1</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10" name="TextBox 9"/>
          <p:cNvSpPr txBox="1"/>
          <p:nvPr/>
        </p:nvSpPr>
        <p:spPr>
          <a:xfrm>
            <a:off x="9314442" y="7546479"/>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P1</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12" name="TextBox 11"/>
          <p:cNvSpPr txBox="1"/>
          <p:nvPr/>
        </p:nvSpPr>
        <p:spPr>
          <a:xfrm>
            <a:off x="5513478" y="5858949"/>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P6</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13" name="TextBox 12"/>
          <p:cNvSpPr txBox="1"/>
          <p:nvPr/>
        </p:nvSpPr>
        <p:spPr>
          <a:xfrm>
            <a:off x="5513479" y="5283122"/>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P5</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14" name="TextBox 13"/>
          <p:cNvSpPr txBox="1"/>
          <p:nvPr/>
        </p:nvSpPr>
        <p:spPr>
          <a:xfrm>
            <a:off x="7060949" y="5283122"/>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P4</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15" name="TextBox 14"/>
          <p:cNvSpPr txBox="1"/>
          <p:nvPr/>
        </p:nvSpPr>
        <p:spPr>
          <a:xfrm>
            <a:off x="7739763" y="5311637"/>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P3</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16" name="TextBox 15"/>
          <p:cNvSpPr txBox="1"/>
          <p:nvPr/>
        </p:nvSpPr>
        <p:spPr>
          <a:xfrm>
            <a:off x="7739763" y="6910414"/>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P2</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17" name="TextBox 16"/>
          <p:cNvSpPr txBox="1"/>
          <p:nvPr/>
        </p:nvSpPr>
        <p:spPr>
          <a:xfrm>
            <a:off x="5445321" y="7469088"/>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P7</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18" name="TextBox 17"/>
          <p:cNvSpPr txBox="1"/>
          <p:nvPr/>
        </p:nvSpPr>
        <p:spPr>
          <a:xfrm>
            <a:off x="11608510" y="7037040"/>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P6</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19" name="TextBox 18"/>
          <p:cNvSpPr txBox="1"/>
          <p:nvPr/>
        </p:nvSpPr>
        <p:spPr>
          <a:xfrm>
            <a:off x="11658681" y="5297100"/>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P5</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20" name="TextBox 19"/>
          <p:cNvSpPr txBox="1"/>
          <p:nvPr/>
        </p:nvSpPr>
        <p:spPr>
          <a:xfrm>
            <a:off x="10974878" y="5308071"/>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P4</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21" name="TextBox 20"/>
          <p:cNvSpPr txBox="1"/>
          <p:nvPr/>
        </p:nvSpPr>
        <p:spPr>
          <a:xfrm>
            <a:off x="9302417" y="5279273"/>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P3</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22" name="TextBox 21"/>
          <p:cNvSpPr txBox="1"/>
          <p:nvPr/>
        </p:nvSpPr>
        <p:spPr>
          <a:xfrm>
            <a:off x="9299987" y="5858949"/>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rgbClr val="92D050"/>
                </a:solidFill>
              </a:rPr>
              <a:t>P2</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
        <p:nvSpPr>
          <p:cNvPr id="23" name="TextBox 22"/>
          <p:cNvSpPr txBox="1"/>
          <p:nvPr/>
        </p:nvSpPr>
        <p:spPr>
          <a:xfrm>
            <a:off x="11614968" y="7549683"/>
            <a:ext cx="91306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92D050"/>
                </a:solidFill>
                <a:effectLst/>
                <a:uFillTx/>
                <a:latin typeface="+mn-lt"/>
                <a:ea typeface="+mn-ea"/>
                <a:cs typeface="+mn-cs"/>
                <a:sym typeface="Helvetica Light"/>
              </a:rPr>
              <a:t>P7</a:t>
            </a:r>
            <a:endParaRPr kumimoji="0" lang="en-US" sz="2400" b="0" i="0" u="none" strike="noStrike" cap="none" spc="0" normalizeH="0" baseline="0" dirty="0">
              <a:ln>
                <a:noFill/>
              </a:ln>
              <a:solidFill>
                <a:srgbClr val="92D050"/>
              </a:solidFill>
              <a:effectLst/>
              <a:uFillTx/>
              <a:latin typeface="+mn-lt"/>
              <a:ea typeface="+mn-ea"/>
              <a:cs typeface="+mn-cs"/>
              <a:sym typeface="Helvetica Light"/>
            </a:endParaRPr>
          </a:p>
        </p:txBody>
      </p:sp>
    </p:spTree>
    <p:extLst>
      <p:ext uri="{BB962C8B-B14F-4D97-AF65-F5344CB8AC3E}">
        <p14:creationId xmlns:p14="http://schemas.microsoft.com/office/powerpoint/2010/main" val="407515190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395142" y="1466084"/>
            <a:ext cx="12570762" cy="59503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nchorCtr="0">
            <a:spAutoFit/>
          </a:bodyPr>
          <a:lstStyle/>
          <a:p>
            <a:pPr marL="444500" lvl="8" indent="-444500">
              <a:buSzPct val="75000"/>
              <a:defRPr sz="1800"/>
            </a:pPr>
            <a:r>
              <a:rPr lang="en-US" sz="3200" b="1" dirty="0">
                <a:latin typeface="Calibri" panose="020F0502020204030204" pitchFamily="34" charset="0"/>
                <a:cs typeface="Calibri" panose="020F0502020204030204" pitchFamily="34" charset="0"/>
              </a:rPr>
              <a:t>Configuration of robot-assisted </a:t>
            </a:r>
            <a:r>
              <a:rPr lang="en-US" sz="3200" b="1" dirty="0" err="1">
                <a:latin typeface="Calibri" panose="020F0502020204030204" pitchFamily="34" charset="0"/>
                <a:cs typeface="Calibri" panose="020F0502020204030204" pitchFamily="34" charset="0"/>
              </a:rPr>
              <a:t>iMRI</a:t>
            </a:r>
            <a:endParaRPr lang="en-US" sz="3200" b="1" dirty="0">
              <a:latin typeface="Calibri" panose="020F0502020204030204" pitchFamily="34" charset="0"/>
              <a:cs typeface="Calibri" panose="020F0502020204030204" pitchFamily="34" charset="0"/>
            </a:endParaRPr>
          </a:p>
        </p:txBody>
      </p:sp>
      <p:grpSp>
        <p:nvGrpSpPr>
          <p:cNvPr id="14" name="Group 13"/>
          <p:cNvGrpSpPr/>
          <p:nvPr/>
        </p:nvGrpSpPr>
        <p:grpSpPr>
          <a:xfrm>
            <a:off x="1387935" y="2572424"/>
            <a:ext cx="10585176" cy="6624876"/>
            <a:chOff x="597744" y="1596821"/>
            <a:chExt cx="11684818" cy="8034382"/>
          </a:xfrm>
        </p:grpSpPr>
        <p:sp>
          <p:nvSpPr>
            <p:cNvPr id="4" name="Rounded Rectangle 3"/>
            <p:cNvSpPr/>
            <p:nvPr/>
          </p:nvSpPr>
          <p:spPr>
            <a:xfrm>
              <a:off x="4414168" y="2572824"/>
              <a:ext cx="2681397" cy="1747997"/>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chemeClr val="tx1"/>
                  </a:solidFill>
                  <a:effectLst/>
                  <a:uFillTx/>
                  <a:latin typeface="+mn-lt"/>
                  <a:ea typeface="+mn-ea"/>
                  <a:cs typeface="+mn-cs"/>
                  <a:sym typeface="Helvetica Light"/>
                </a:rPr>
                <a:t>Robotic </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rPr>
                <a:t>Device with</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rPr>
                <a:t> Attached</a:t>
              </a:r>
            </a:p>
            <a:p>
              <a:pPr marL="0" marR="0" indent="0" algn="ctr" defTabSz="584200" rtl="0" fontAlgn="auto" latinLnBrk="1" hangingPunct="0">
                <a:lnSpc>
                  <a:spcPct val="100000"/>
                </a:lnSpc>
                <a:spcBef>
                  <a:spcPts val="0"/>
                </a:spcBef>
                <a:spcAft>
                  <a:spcPts val="0"/>
                </a:spcAft>
                <a:buClrTx/>
                <a:buSzTx/>
                <a:buFontTx/>
                <a:buNone/>
                <a:tabLst/>
              </a:pPr>
              <a:r>
                <a:rPr lang="en-US" sz="2400" dirty="0" smtClean="0">
                  <a:solidFill>
                    <a:schemeClr val="tx1"/>
                  </a:solidFill>
                </a:rPr>
                <a:t> Z-frame Marker </a:t>
              </a:r>
              <a:endParaRPr kumimoji="0" lang="en-US" sz="2400" b="0" i="0" u="none" strike="noStrike" cap="none" spc="0" normalizeH="0" baseline="0" dirty="0" smtClean="0">
                <a:ln>
                  <a:noFill/>
                </a:ln>
                <a:solidFill>
                  <a:srgbClr val="FF0000"/>
                </a:solidFill>
                <a:effectLst/>
                <a:uFillTx/>
                <a:sym typeface="Helvetica Light"/>
              </a:endParaRPr>
            </a:p>
          </p:txBody>
        </p:sp>
        <p:grpSp>
          <p:nvGrpSpPr>
            <p:cNvPr id="26" name="Group 25"/>
            <p:cNvGrpSpPr/>
            <p:nvPr/>
          </p:nvGrpSpPr>
          <p:grpSpPr>
            <a:xfrm>
              <a:off x="7886344" y="3976899"/>
              <a:ext cx="3775118" cy="5244046"/>
              <a:chOff x="7471153" y="3718708"/>
              <a:chExt cx="3775118" cy="5244046"/>
            </a:xfrm>
          </p:grpSpPr>
          <p:sp>
            <p:nvSpPr>
              <p:cNvPr id="7" name="Rounded Rectangle 6"/>
              <p:cNvSpPr/>
              <p:nvPr/>
            </p:nvSpPr>
            <p:spPr>
              <a:xfrm>
                <a:off x="8590632" y="6172944"/>
                <a:ext cx="2592288" cy="93075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sp>
            <p:nvSpPr>
              <p:cNvPr id="6" name="Rounded Rectangle 5"/>
              <p:cNvSpPr/>
              <p:nvPr/>
            </p:nvSpPr>
            <p:spPr>
              <a:xfrm>
                <a:off x="7471153" y="8032003"/>
                <a:ext cx="3690222" cy="93075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lang="en-US" sz="2400" dirty="0" smtClean="0">
                  <a:solidFill>
                    <a:schemeClr val="tx1"/>
                  </a:solidFill>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endParaRPr>
              </a:p>
            </p:txBody>
          </p:sp>
          <p:sp>
            <p:nvSpPr>
              <p:cNvPr id="8" name="Rounded Rectangle 7"/>
              <p:cNvSpPr/>
              <p:nvPr/>
            </p:nvSpPr>
            <p:spPr>
              <a:xfrm>
                <a:off x="8653983" y="3718708"/>
                <a:ext cx="2592288" cy="930751"/>
              </a:xfrm>
              <a:prstGeom prst="roundRect">
                <a:avLst/>
              </a:prstGeom>
              <a:solidFill>
                <a:schemeClr val="bg1"/>
              </a:solidFill>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mn-lt"/>
                  <a:ea typeface="+mn-ea"/>
                  <a:cs typeface="+mn-cs"/>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mn-lt"/>
                  <a:ea typeface="+mn-ea"/>
                  <a:cs typeface="+mn-cs"/>
                  <a:sym typeface="Helvetica Light"/>
                </a:endParaRPr>
              </a:p>
            </p:txBody>
          </p:sp>
          <p:cxnSp>
            <p:nvCxnSpPr>
              <p:cNvPr id="76" name="Straight Arrow Connector 75"/>
              <p:cNvCxnSpPr/>
              <p:nvPr/>
            </p:nvCxnSpPr>
            <p:spPr>
              <a:xfrm flipV="1">
                <a:off x="9265801" y="4660776"/>
                <a:ext cx="0" cy="1475331"/>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78" name="Straight Arrow Connector 77"/>
              <p:cNvCxnSpPr/>
              <p:nvPr/>
            </p:nvCxnSpPr>
            <p:spPr>
              <a:xfrm>
                <a:off x="10606856" y="4697613"/>
                <a:ext cx="0" cy="1475331"/>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80" name="Straight Arrow Connector 79"/>
              <p:cNvCxnSpPr>
                <a:stCxn id="6" idx="0"/>
              </p:cNvCxnSpPr>
              <p:nvPr/>
            </p:nvCxnSpPr>
            <p:spPr>
              <a:xfrm flipV="1">
                <a:off x="9316264" y="7085198"/>
                <a:ext cx="0" cy="946805"/>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82" name="Straight Arrow Connector 81"/>
              <p:cNvCxnSpPr/>
              <p:nvPr/>
            </p:nvCxnSpPr>
            <p:spPr>
              <a:xfrm>
                <a:off x="10606856" y="7103695"/>
                <a:ext cx="0" cy="94681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sp>
          <p:nvSpPr>
            <p:cNvPr id="2" name="Rounded Rectangle 1"/>
            <p:cNvSpPr/>
            <p:nvPr/>
          </p:nvSpPr>
          <p:spPr>
            <a:xfrm>
              <a:off x="2054630" y="5746530"/>
              <a:ext cx="2808312" cy="93075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lang="en-US" sz="2400" dirty="0" smtClean="0">
                <a:solidFill>
                  <a:schemeClr val="tx1"/>
                </a:solidFill>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smtClean="0">
                <a:solidFill>
                  <a:schemeClr val="tx1"/>
                </a:solidFill>
              </a:endParaRPr>
            </a:p>
          </p:txBody>
        </p:sp>
        <p:sp>
          <p:nvSpPr>
            <p:cNvPr id="5" name="Rounded Rectangle 4">
              <a:hlinkClick r:id="" action="ppaction://hlinkshowjump?jump=nextslide"/>
            </p:cNvPr>
            <p:cNvSpPr/>
            <p:nvPr/>
          </p:nvSpPr>
          <p:spPr>
            <a:xfrm>
              <a:off x="2172780" y="8351115"/>
              <a:ext cx="2743825" cy="930751"/>
            </a:xfrm>
            <a:prstGeom prst="roundRect">
              <a:avLst/>
            </a:prstGeom>
            <a:ln w="381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i="0" u="none" strike="noStrike" cap="none" spc="0" normalizeH="0" baseline="0" dirty="0" smtClean="0">
                  <a:ln>
                    <a:noFill/>
                  </a:ln>
                  <a:solidFill>
                    <a:schemeClr val="tx1"/>
                  </a:solidFill>
                  <a:effectLst/>
                  <a:uFillTx/>
                  <a:latin typeface="+mn-lt"/>
                  <a:ea typeface="+mn-ea"/>
                  <a:cs typeface="+mn-cs"/>
                  <a:sym typeface="Helvetica Light"/>
                </a:rPr>
                <a:t>Navigation</a:t>
              </a:r>
            </a:p>
            <a:p>
              <a:pPr marL="0" marR="0" indent="0" algn="ctr" defTabSz="584200" rtl="0" fontAlgn="auto" latinLnBrk="1" hangingPunct="0">
                <a:lnSpc>
                  <a:spcPct val="100000"/>
                </a:lnSpc>
                <a:spcBef>
                  <a:spcPts val="0"/>
                </a:spcBef>
                <a:spcAft>
                  <a:spcPts val="0"/>
                </a:spcAft>
                <a:buClrTx/>
                <a:buSzTx/>
                <a:buFontTx/>
                <a:buNone/>
                <a:tabLst/>
              </a:pPr>
              <a:r>
                <a:rPr kumimoji="0" lang="en-US" sz="2400" i="0" u="none" strike="noStrike" cap="none" spc="0" normalizeH="0" baseline="0" dirty="0" smtClean="0">
                  <a:ln>
                    <a:noFill/>
                  </a:ln>
                  <a:solidFill>
                    <a:schemeClr val="tx1"/>
                  </a:solidFill>
                  <a:effectLst/>
                  <a:uFillTx/>
                  <a:latin typeface="+mn-lt"/>
                  <a:ea typeface="+mn-ea"/>
                  <a:cs typeface="+mn-cs"/>
                  <a:sym typeface="Helvetica Light"/>
                </a:rPr>
                <a:t> Workstation</a:t>
              </a:r>
            </a:p>
          </p:txBody>
        </p:sp>
        <p:cxnSp>
          <p:nvCxnSpPr>
            <p:cNvPr id="84" name="Straight Arrow Connector 83"/>
            <p:cNvCxnSpPr/>
            <p:nvPr/>
          </p:nvCxnSpPr>
          <p:spPr>
            <a:xfrm>
              <a:off x="4024403" y="6741715"/>
              <a:ext cx="0" cy="155448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86" name="Straight Arrow Connector 85"/>
            <p:cNvCxnSpPr/>
            <p:nvPr/>
          </p:nvCxnSpPr>
          <p:spPr>
            <a:xfrm flipV="1">
              <a:off x="2767865" y="6720444"/>
              <a:ext cx="0" cy="155448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97" name="TextBox 96"/>
            <p:cNvSpPr txBox="1"/>
            <p:nvPr/>
          </p:nvSpPr>
          <p:spPr>
            <a:xfrm rot="16200000">
              <a:off x="1531827" y="7314061"/>
              <a:ext cx="1891773"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Command</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99" name="TextBox 98"/>
            <p:cNvSpPr txBox="1"/>
            <p:nvPr/>
          </p:nvSpPr>
          <p:spPr>
            <a:xfrm rot="16200000">
              <a:off x="3605080" y="7245417"/>
              <a:ext cx="1467949"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Status</a:t>
              </a:r>
            </a:p>
          </p:txBody>
        </p:sp>
        <p:sp>
          <p:nvSpPr>
            <p:cNvPr id="100" name="TextBox 99"/>
            <p:cNvSpPr txBox="1"/>
            <p:nvPr/>
          </p:nvSpPr>
          <p:spPr>
            <a:xfrm rot="16200000">
              <a:off x="-652591" y="7272531"/>
              <a:ext cx="3322429" cy="6963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Control Room</a:t>
              </a:r>
              <a:endParaRPr kumimoji="0" lang="en-US"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01" name="TextBox 100"/>
            <p:cNvSpPr txBox="1"/>
            <p:nvPr/>
          </p:nvSpPr>
          <p:spPr>
            <a:xfrm rot="16200000">
              <a:off x="-657322" y="2960661"/>
              <a:ext cx="3452479" cy="7248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lang="en-US" dirty="0" smtClean="0">
                  <a:solidFill>
                    <a:srgbClr val="000000"/>
                  </a:solidFill>
                  <a:latin typeface="Calibri" panose="020F0502020204030204" pitchFamily="34" charset="0"/>
                  <a:cs typeface="Calibri" panose="020F0502020204030204" pitchFamily="34" charset="0"/>
                </a:rPr>
                <a:t>Scanner</a:t>
              </a:r>
              <a:r>
                <a:rPr kumimoji="0" lang="en-US"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 Room</a:t>
              </a:r>
              <a:endParaRPr kumimoji="0" lang="en-US"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pic>
          <p:nvPicPr>
            <p:cNvPr id="24" name="Picture 23"/>
            <p:cNvPicPr>
              <a:picLocks noChangeAspect="1"/>
            </p:cNvPicPr>
            <p:nvPr/>
          </p:nvPicPr>
          <p:blipFill rotWithShape="1">
            <a:blip r:embed="rId3" cstate="print">
              <a:extLst>
                <a:ext uri="{28A0092B-C50C-407E-A947-70E740481C1C}">
                  <a14:useLocalDpi xmlns:a14="http://schemas.microsoft.com/office/drawing/2010/main" val="0"/>
                </a:ext>
              </a:extLst>
            </a:blip>
            <a:srcRect l="13357" t="11529" r="13808" b="12667"/>
            <a:stretch/>
          </p:blipFill>
          <p:spPr>
            <a:xfrm>
              <a:off x="7299114" y="1716815"/>
              <a:ext cx="2735918" cy="2135584"/>
            </a:xfrm>
            <a:prstGeom prst="rect">
              <a:avLst/>
            </a:prstGeom>
          </p:spPr>
        </p:pic>
        <p:sp>
          <p:nvSpPr>
            <p:cNvPr id="31" name="Rectangle 30"/>
            <p:cNvSpPr/>
            <p:nvPr/>
          </p:nvSpPr>
          <p:spPr>
            <a:xfrm>
              <a:off x="597744" y="5526744"/>
              <a:ext cx="11684818" cy="4104459"/>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cxnSp>
          <p:nvCxnSpPr>
            <p:cNvPr id="33" name="Straight Arrow Connector 32"/>
            <p:cNvCxnSpPr/>
            <p:nvPr/>
          </p:nvCxnSpPr>
          <p:spPr>
            <a:xfrm flipH="1" flipV="1">
              <a:off x="4916605" y="8755569"/>
              <a:ext cx="2926080" cy="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1645" y="7992861"/>
              <a:ext cx="1693337" cy="128016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cxnSp>
          <p:nvCxnSpPr>
            <p:cNvPr id="42" name="Straight Arrow Connector 41"/>
            <p:cNvCxnSpPr/>
            <p:nvPr/>
          </p:nvCxnSpPr>
          <p:spPr>
            <a:xfrm>
              <a:off x="4047247" y="4108976"/>
              <a:ext cx="366601" cy="0"/>
            </a:xfrm>
            <a:prstGeom prst="straightConnector1">
              <a:avLst/>
            </a:prstGeom>
            <a:noFill/>
            <a:ln w="38100" cap="flat">
              <a:solidFill>
                <a:srgbClr val="000000"/>
              </a:solidFill>
              <a:prstDash val="solid"/>
              <a:miter lim="400000"/>
              <a:headEnd type="none" w="med" len="med"/>
              <a:tailEnd type="triangle" w="med" len="med"/>
            </a:ln>
            <a:effectLst/>
          </p:spPr>
          <p:style>
            <a:lnRef idx="0">
              <a:scrgbClr r="0" g="0" b="0"/>
            </a:lnRef>
            <a:fillRef idx="0">
              <a:scrgbClr r="0" g="0" b="0"/>
            </a:fillRef>
            <a:effectRef idx="0">
              <a:scrgbClr r="0" g="0" b="0"/>
            </a:effectRef>
            <a:fontRef idx="none"/>
          </p:style>
        </p:cxnSp>
        <p:cxnSp>
          <p:nvCxnSpPr>
            <p:cNvPr id="44" name="Straight Connector 43"/>
            <p:cNvCxnSpPr/>
            <p:nvPr/>
          </p:nvCxnSpPr>
          <p:spPr>
            <a:xfrm flipH="1">
              <a:off x="2842659" y="2832015"/>
              <a:ext cx="1571189" cy="0"/>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6" name="Straight Arrow Connector 45"/>
            <p:cNvCxnSpPr/>
            <p:nvPr/>
          </p:nvCxnSpPr>
          <p:spPr>
            <a:xfrm>
              <a:off x="2842659" y="2832014"/>
              <a:ext cx="0" cy="2926080"/>
            </a:xfrm>
            <a:prstGeom prst="straightConnector1">
              <a:avLst/>
            </a:prstGeom>
            <a:noFill/>
            <a:ln w="38100"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4" name="Straight Connector 53"/>
            <p:cNvCxnSpPr/>
            <p:nvPr/>
          </p:nvCxnSpPr>
          <p:spPr>
            <a:xfrm flipH="1">
              <a:off x="4047247" y="4108976"/>
              <a:ext cx="0" cy="1619981"/>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0283" y="8017942"/>
              <a:ext cx="1693337" cy="128016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6085" y="8043023"/>
              <a:ext cx="1693337" cy="128016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787" y="8072546"/>
              <a:ext cx="1693337" cy="128016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12" name="TextBox 11"/>
            <p:cNvSpPr txBox="1"/>
            <p:nvPr/>
          </p:nvSpPr>
          <p:spPr>
            <a:xfrm>
              <a:off x="7890490" y="8462401"/>
              <a:ext cx="3597271" cy="102024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Helvetica Light (Body)"/>
                  <a:cs typeface="Calibri" panose="020F0502020204030204" pitchFamily="34" charset="0"/>
                </a:rPr>
                <a:t>MRI Host Workstation</a:t>
              </a: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000000"/>
                </a:solidFill>
                <a:effectLst/>
                <a:uFillTx/>
                <a:latin typeface="Helvetica Light (Body)"/>
                <a:cs typeface="Calibri" panose="020F0502020204030204" pitchFamily="34" charset="0"/>
                <a:sym typeface="Helvetica Light"/>
              </a:endParaRPr>
            </a:p>
          </p:txBody>
        </p:sp>
        <p:sp>
          <p:nvSpPr>
            <p:cNvPr id="36" name="TextBox 35"/>
            <p:cNvSpPr txBox="1"/>
            <p:nvPr/>
          </p:nvSpPr>
          <p:spPr>
            <a:xfrm>
              <a:off x="1908060" y="5959505"/>
              <a:ext cx="310145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rPr>
                <a:t>Robot Controller</a:t>
              </a:r>
              <a:endParaRPr lang="en-US" sz="2400" dirty="0">
                <a:solidFill>
                  <a:schemeClr val="tx1"/>
                </a:solidFill>
              </a:endParaRPr>
            </a:p>
          </p:txBody>
        </p:sp>
        <p:sp>
          <p:nvSpPr>
            <p:cNvPr id="13" name="Rectangle 12"/>
            <p:cNvSpPr/>
            <p:nvPr/>
          </p:nvSpPr>
          <p:spPr>
            <a:xfrm>
              <a:off x="9374501" y="4175523"/>
              <a:ext cx="1981633" cy="830997"/>
            </a:xfrm>
            <a:prstGeom prst="rect">
              <a:avLst/>
            </a:prstGeom>
          </p:spPr>
          <p:txBody>
            <a:bodyPr wrap="none">
              <a:spAutoFit/>
            </a:bodyPr>
            <a:lstStyle/>
            <a:p>
              <a:pPr rtl="0" latinLnBrk="1" hangingPunct="0"/>
              <a:r>
                <a:rPr lang="en-US" sz="2400" dirty="0">
                  <a:solidFill>
                    <a:schemeClr val="tx1"/>
                  </a:solidFill>
                </a:rPr>
                <a:t>MRI Scanner</a:t>
              </a:r>
            </a:p>
            <a:p>
              <a:pPr rtl="0" latinLnBrk="1" hangingPunct="0"/>
              <a:endParaRPr lang="en-US" sz="2400" dirty="0">
                <a:solidFill>
                  <a:schemeClr val="tx1"/>
                </a:solidFill>
              </a:endParaRPr>
            </a:p>
          </p:txBody>
        </p:sp>
      </p:grpSp>
      <p:sp>
        <p:nvSpPr>
          <p:cNvPr id="37" name="TextBox 36"/>
          <p:cNvSpPr txBox="1"/>
          <p:nvPr/>
        </p:nvSpPr>
        <p:spPr>
          <a:xfrm>
            <a:off x="8697870" y="6689211"/>
            <a:ext cx="3101451"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rPr>
              <a:t>MRI Hardware</a:t>
            </a:r>
          </a:p>
        </p:txBody>
      </p:sp>
      <p:sp>
        <p:nvSpPr>
          <p:cNvPr id="45" name="Rectangle 44"/>
          <p:cNvSpPr/>
          <p:nvPr/>
        </p:nvSpPr>
        <p:spPr>
          <a:xfrm>
            <a:off x="1387935" y="2439630"/>
            <a:ext cx="10585176" cy="3112386"/>
          </a:xfrm>
          <a:prstGeom prst="rect">
            <a:avLst/>
          </a:prstGeom>
          <a:noFill/>
          <a:ln>
            <a:prstDash val="lgDash"/>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Tree>
    <p:extLst>
      <p:ext uri="{BB962C8B-B14F-4D97-AF65-F5344CB8AC3E}">
        <p14:creationId xmlns:p14="http://schemas.microsoft.com/office/powerpoint/2010/main" val="68539720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115860" y="1530650"/>
            <a:ext cx="12570762" cy="18261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lvl="0">
              <a:defRPr sz="1800"/>
            </a:pPr>
            <a:r>
              <a:rPr lang="en-US" sz="3200" b="1" dirty="0" smtClean="0">
                <a:latin typeface="Calibri" panose="020F0502020204030204" pitchFamily="34" charset="0"/>
                <a:cs typeface="Calibri" panose="020F0502020204030204" pitchFamily="34" charset="0"/>
              </a:rPr>
              <a:t>Navigation workstation: Real-time </a:t>
            </a:r>
            <a:r>
              <a:rPr lang="en-US" sz="3200" b="1" dirty="0">
                <a:latin typeface="Calibri" panose="020F0502020204030204" pitchFamily="34" charset="0"/>
                <a:cs typeface="Calibri" panose="020F0502020204030204" pitchFamily="34" charset="0"/>
              </a:rPr>
              <a:t>l</a:t>
            </a:r>
            <a:r>
              <a:rPr lang="en-US" sz="3200" b="1" dirty="0" smtClean="0">
                <a:latin typeface="Calibri" panose="020F0502020204030204" pitchFamily="34" charset="0"/>
                <a:cs typeface="Calibri" panose="020F0502020204030204" pitchFamily="34" charset="0"/>
              </a:rPr>
              <a:t>ocalization </a:t>
            </a:r>
            <a:r>
              <a:rPr lang="en-US" sz="3200" b="1" dirty="0">
                <a:latin typeface="Calibri" panose="020F0502020204030204" pitchFamily="34" charset="0"/>
                <a:cs typeface="Calibri" panose="020F0502020204030204" pitchFamily="34" charset="0"/>
              </a:rPr>
              <a:t>a</a:t>
            </a:r>
            <a:r>
              <a:rPr lang="en-US" sz="3200" b="1" dirty="0" smtClean="0">
                <a:latin typeface="Calibri" panose="020F0502020204030204" pitchFamily="34" charset="0"/>
                <a:cs typeface="Calibri" panose="020F0502020204030204" pitchFamily="34" charset="0"/>
              </a:rPr>
              <a:t>lgorithm </a:t>
            </a:r>
          </a:p>
          <a:p>
            <a:pPr lvl="0">
              <a:defRPr sz="1800"/>
            </a:pPr>
            <a:endParaRPr lang="en-US" sz="3200" b="1" dirty="0">
              <a:latin typeface="Calibri" panose="020F0502020204030204" pitchFamily="34" charset="0"/>
              <a:cs typeface="Calibri" panose="020F0502020204030204" pitchFamily="34" charset="0"/>
            </a:endParaRPr>
          </a:p>
          <a:p>
            <a:pPr lvl="0" algn="l">
              <a:defRPr sz="1800"/>
            </a:pPr>
            <a:endParaRPr lang="de-DE" sz="2400" b="1" dirty="0">
              <a:latin typeface="Calibri" panose="020F0502020204030204" pitchFamily="34" charset="0"/>
              <a:cs typeface="Calibri" panose="020F0502020204030204" pitchFamily="34" charset="0"/>
            </a:endParaRPr>
          </a:p>
          <a:p>
            <a:pPr marL="444500" marR="0" lvl="0" indent="-444500" algn="l"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grpSp>
        <p:nvGrpSpPr>
          <p:cNvPr id="12" name="Group 11"/>
          <p:cNvGrpSpPr/>
          <p:nvPr/>
        </p:nvGrpSpPr>
        <p:grpSpPr>
          <a:xfrm>
            <a:off x="316328" y="2425564"/>
            <a:ext cx="12262505" cy="7131756"/>
            <a:chOff x="528897" y="2428528"/>
            <a:chExt cx="12262505" cy="7131756"/>
          </a:xfrm>
        </p:grpSpPr>
        <p:sp>
          <p:nvSpPr>
            <p:cNvPr id="3" name="TextBox 2"/>
            <p:cNvSpPr txBox="1"/>
            <p:nvPr/>
          </p:nvSpPr>
          <p:spPr>
            <a:xfrm>
              <a:off x="528897" y="5278829"/>
              <a:ext cx="2222205"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Real time MR imaging</a:t>
              </a:r>
            </a:p>
          </p:txBody>
        </p:sp>
        <p:sp>
          <p:nvSpPr>
            <p:cNvPr id="10" name="TextBox 9"/>
            <p:cNvSpPr txBox="1"/>
            <p:nvPr/>
          </p:nvSpPr>
          <p:spPr>
            <a:xfrm>
              <a:off x="10603631" y="5123839"/>
              <a:ext cx="2187771"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Robot movement</a:t>
              </a:r>
            </a:p>
            <a:p>
              <a:r>
                <a:rPr lang="en-US" sz="2000" dirty="0">
                  <a:latin typeface="Calibri" panose="020F0502020204030204" pitchFamily="34" charset="0"/>
                  <a:cs typeface="Calibri" panose="020F0502020204030204" pitchFamily="34" charset="0"/>
                </a:rPr>
                <a:t>t</a:t>
              </a:r>
              <a:r>
                <a:rPr lang="en-US" sz="2000" dirty="0" smtClean="0">
                  <a:latin typeface="Calibri" panose="020F0502020204030204" pitchFamily="34" charset="0"/>
                  <a:cs typeface="Calibri" panose="020F0502020204030204" pitchFamily="34" charset="0"/>
                </a:rPr>
                <a:t>o the goal position</a:t>
              </a:r>
            </a:p>
          </p:txBody>
        </p:sp>
        <p:grpSp>
          <p:nvGrpSpPr>
            <p:cNvPr id="2" name="Group 1"/>
            <p:cNvGrpSpPr/>
            <p:nvPr/>
          </p:nvGrpSpPr>
          <p:grpSpPr>
            <a:xfrm>
              <a:off x="1670620" y="2428528"/>
              <a:ext cx="10376395" cy="7131756"/>
              <a:chOff x="1218232" y="1943256"/>
              <a:chExt cx="10972800" cy="7917346"/>
            </a:xfrm>
          </p:grpSpPr>
          <p:grpSp>
            <p:nvGrpSpPr>
              <p:cNvPr id="18" name="Group 17"/>
              <p:cNvGrpSpPr/>
              <p:nvPr/>
            </p:nvGrpSpPr>
            <p:grpSpPr>
              <a:xfrm>
                <a:off x="2967112" y="1943257"/>
                <a:ext cx="7446737" cy="7600349"/>
                <a:chOff x="3140392" y="1943257"/>
                <a:chExt cx="7022148" cy="7600349"/>
              </a:xfrm>
            </p:grpSpPr>
            <p:sp>
              <p:nvSpPr>
                <p:cNvPr id="4" name="TextBox 3"/>
                <p:cNvSpPr txBox="1"/>
                <p:nvPr/>
              </p:nvSpPr>
              <p:spPr>
                <a:xfrm>
                  <a:off x="3140392" y="3069050"/>
                  <a:ext cx="2339961" cy="11390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
              <p:nvSpPr>
                <p:cNvPr id="8" name="TextBox 7"/>
                <p:cNvSpPr txBox="1"/>
                <p:nvPr/>
              </p:nvSpPr>
              <p:spPr>
                <a:xfrm>
                  <a:off x="3140392" y="4725233"/>
                  <a:ext cx="2339961" cy="11390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sp>
              <p:nvSpPr>
                <p:cNvPr id="9" name="TextBox 8"/>
                <p:cNvSpPr txBox="1"/>
                <p:nvPr/>
              </p:nvSpPr>
              <p:spPr>
                <a:xfrm>
                  <a:off x="3140392" y="6381417"/>
                  <a:ext cx="2339961" cy="11390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smtClean="0">
                    <a:latin typeface="Calibri" panose="020F0502020204030204" pitchFamily="34" charset="0"/>
                    <a:cs typeface="Calibri" panose="020F0502020204030204" pitchFamily="34" charset="0"/>
                  </a:endParaRPr>
                </a:p>
              </p:txBody>
            </p:sp>
            <p:sp>
              <p:nvSpPr>
                <p:cNvPr id="13" name="Rectangle 12"/>
                <p:cNvSpPr/>
                <p:nvPr/>
              </p:nvSpPr>
              <p:spPr bwMode="auto">
                <a:xfrm>
                  <a:off x="6657030" y="1943257"/>
                  <a:ext cx="3505510" cy="7600349"/>
                </a:xfrm>
                <a:prstGeom prst="rect">
                  <a:avLst/>
                </a:prstGeom>
                <a:noFill/>
                <a:ln w="9525" cap="flat" cmpd="sng" algn="ctr">
                  <a:solidFill>
                    <a:schemeClr val="dk1"/>
                  </a:solidFill>
                  <a:prstDash val="dash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
              <p:nvSpPr>
                <p:cNvPr id="16" name="TextBox 15"/>
                <p:cNvSpPr txBox="1"/>
                <p:nvPr/>
              </p:nvSpPr>
              <p:spPr>
                <a:xfrm>
                  <a:off x="3140392" y="8045150"/>
                  <a:ext cx="2339961" cy="11390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sz="2000" dirty="0" smtClean="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cxnSp>
              <p:nvCxnSpPr>
                <p:cNvPr id="24" name="Straight Arrow Connector 23"/>
                <p:cNvCxnSpPr>
                  <a:stCxn id="4" idx="2"/>
                  <a:endCxn id="8" idx="0"/>
                </p:cNvCxnSpPr>
                <p:nvPr/>
              </p:nvCxnSpPr>
              <p:spPr>
                <a:xfrm>
                  <a:off x="4310372" y="4208092"/>
                  <a:ext cx="0" cy="517140"/>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p:nvPr/>
              </p:nvCxnSpPr>
              <p:spPr>
                <a:xfrm>
                  <a:off x="4297895" y="7567922"/>
                  <a:ext cx="3304" cy="512739"/>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1" name="Straight Arrow Connector 30"/>
                <p:cNvCxnSpPr/>
                <p:nvPr/>
              </p:nvCxnSpPr>
              <p:spPr>
                <a:xfrm flipH="1">
                  <a:off x="4304503" y="5901929"/>
                  <a:ext cx="1" cy="512739"/>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grpSp>
            <p:nvGrpSpPr>
              <p:cNvPr id="26" name="Group 25"/>
              <p:cNvGrpSpPr/>
              <p:nvPr/>
            </p:nvGrpSpPr>
            <p:grpSpPr>
              <a:xfrm>
                <a:off x="7319363" y="3051315"/>
                <a:ext cx="2567413" cy="6344983"/>
                <a:chOff x="7136293" y="3063588"/>
                <a:chExt cx="2567413" cy="6344983"/>
              </a:xfrm>
            </p:grpSpPr>
            <p:sp>
              <p:nvSpPr>
                <p:cNvPr id="5" name="TextBox 4"/>
                <p:cNvSpPr txBox="1"/>
                <p:nvPr/>
              </p:nvSpPr>
              <p:spPr>
                <a:xfrm>
                  <a:off x="7136294" y="3063588"/>
                  <a:ext cx="2481445" cy="11390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solidFill>
                        <a:schemeClr val="bg1"/>
                      </a:solidFill>
                      <a:latin typeface="Calibri" panose="020F0502020204030204" pitchFamily="34" charset="0"/>
                      <a:cs typeface="Calibri" panose="020F0502020204030204" pitchFamily="34" charset="0"/>
                    </a:rPr>
                    <a:t>Marker alignment calculation</a:t>
                  </a:r>
                </a:p>
                <a:p>
                  <a:endParaRPr lang="en-US" sz="2000" dirty="0" smtClean="0">
                    <a:latin typeface="Calibri" panose="020F0502020204030204" pitchFamily="34" charset="0"/>
                    <a:cs typeface="Calibri" panose="020F0502020204030204" pitchFamily="34" charset="0"/>
                  </a:endParaRPr>
                </a:p>
              </p:txBody>
            </p:sp>
            <p:sp>
              <p:nvSpPr>
                <p:cNvPr id="6" name="TextBox 5"/>
                <p:cNvSpPr txBox="1"/>
                <p:nvPr/>
              </p:nvSpPr>
              <p:spPr>
                <a:xfrm>
                  <a:off x="7136295" y="4457223"/>
                  <a:ext cx="2481444" cy="1015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Rigid transformation matrix</a:t>
                  </a:r>
                </a:p>
                <a:p>
                  <a:endParaRPr lang="en-US" sz="2000" dirty="0" smtClean="0">
                    <a:latin typeface="Calibri" panose="020F0502020204030204" pitchFamily="34" charset="0"/>
                    <a:cs typeface="Calibri" panose="020F0502020204030204" pitchFamily="34" charset="0"/>
                  </a:endParaRPr>
                </a:p>
              </p:txBody>
            </p:sp>
            <p:sp>
              <p:nvSpPr>
                <p:cNvPr id="7" name="TextBox 6"/>
                <p:cNvSpPr txBox="1"/>
                <p:nvPr/>
              </p:nvSpPr>
              <p:spPr>
                <a:xfrm>
                  <a:off x="7183425" y="5736262"/>
                  <a:ext cx="2520281" cy="1015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Angle calculation of image plane &amp; frame</a:t>
                  </a:r>
                </a:p>
                <a:p>
                  <a:endParaRPr lang="en-US" sz="2000" dirty="0" smtClean="0">
                    <a:latin typeface="Calibri" panose="020F0502020204030204" pitchFamily="34" charset="0"/>
                    <a:cs typeface="Calibri" panose="020F0502020204030204" pitchFamily="34" charset="0"/>
                  </a:endParaRPr>
                </a:p>
              </p:txBody>
            </p:sp>
            <p:sp>
              <p:nvSpPr>
                <p:cNvPr id="14" name="TextBox 13"/>
                <p:cNvSpPr txBox="1"/>
                <p:nvPr/>
              </p:nvSpPr>
              <p:spPr>
                <a:xfrm>
                  <a:off x="7136295" y="7015301"/>
                  <a:ext cx="2509551" cy="1015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Instrument </a:t>
                  </a:r>
                  <a:r>
                    <a:rPr lang="en-US" sz="2000" dirty="0">
                      <a:latin typeface="Calibri" panose="020F0502020204030204" pitchFamily="34" charset="0"/>
                      <a:cs typeface="Calibri" panose="020F0502020204030204" pitchFamily="34" charset="0"/>
                    </a:rPr>
                    <a:t>t</a:t>
                  </a:r>
                  <a:r>
                    <a:rPr lang="en-US" sz="2000" dirty="0" smtClean="0">
                      <a:latin typeface="Calibri" panose="020F0502020204030204" pitchFamily="34" charset="0"/>
                      <a:cs typeface="Calibri" panose="020F0502020204030204" pitchFamily="34" charset="0"/>
                    </a:rPr>
                    <a:t>rajectory estimation</a:t>
                  </a:r>
                </a:p>
                <a:p>
                  <a:endParaRPr lang="en-US" sz="2000" dirty="0" smtClean="0">
                    <a:latin typeface="Calibri" panose="020F0502020204030204" pitchFamily="34" charset="0"/>
                    <a:cs typeface="Calibri" panose="020F0502020204030204" pitchFamily="34" charset="0"/>
                  </a:endParaRPr>
                </a:p>
              </p:txBody>
            </p:sp>
            <p:sp>
              <p:nvSpPr>
                <p:cNvPr id="15" name="TextBox 14"/>
                <p:cNvSpPr txBox="1"/>
                <p:nvPr/>
              </p:nvSpPr>
              <p:spPr>
                <a:xfrm>
                  <a:off x="7136293" y="8281029"/>
                  <a:ext cx="2509894" cy="112754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smtClean="0">
                      <a:latin typeface="Calibri" panose="020F0502020204030204" pitchFamily="34" charset="0"/>
                      <a:cs typeface="Calibri" panose="020F0502020204030204" pitchFamily="34" charset="0"/>
                    </a:rPr>
                    <a:t>Robotic device motion calculation</a:t>
                  </a:r>
                </a:p>
                <a:p>
                  <a:endParaRPr lang="en-US" sz="2000" dirty="0" smtClean="0">
                    <a:latin typeface="Calibri" panose="020F0502020204030204" pitchFamily="34" charset="0"/>
                    <a:cs typeface="Calibri" panose="020F0502020204030204" pitchFamily="34" charset="0"/>
                  </a:endParaRPr>
                </a:p>
              </p:txBody>
            </p:sp>
            <p:cxnSp>
              <p:nvCxnSpPr>
                <p:cNvPr id="29" name="Straight Arrow Connector 28"/>
                <p:cNvCxnSpPr>
                  <a:stCxn id="5" idx="2"/>
                  <a:endCxn id="6" idx="0"/>
                </p:cNvCxnSpPr>
                <p:nvPr/>
              </p:nvCxnSpPr>
              <p:spPr>
                <a:xfrm>
                  <a:off x="8377017" y="4202631"/>
                  <a:ext cx="0" cy="254592"/>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6" name="Straight Arrow Connector 35"/>
                <p:cNvCxnSpPr/>
                <p:nvPr/>
              </p:nvCxnSpPr>
              <p:spPr>
                <a:xfrm>
                  <a:off x="8357599" y="8067761"/>
                  <a:ext cx="0" cy="253781"/>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7" name="Straight Arrow Connector 36"/>
                <p:cNvCxnSpPr/>
                <p:nvPr/>
              </p:nvCxnSpPr>
              <p:spPr>
                <a:xfrm>
                  <a:off x="8357599" y="5472887"/>
                  <a:ext cx="0" cy="253781"/>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38" name="Straight Arrow Connector 37"/>
                <p:cNvCxnSpPr/>
                <p:nvPr/>
              </p:nvCxnSpPr>
              <p:spPr>
                <a:xfrm>
                  <a:off x="8357599" y="6737965"/>
                  <a:ext cx="0" cy="253781"/>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cxnSp>
            <p:nvCxnSpPr>
              <p:cNvPr id="48" name="Straight Connector 47"/>
              <p:cNvCxnSpPr/>
              <p:nvPr/>
            </p:nvCxnSpPr>
            <p:spPr>
              <a:xfrm>
                <a:off x="4198144" y="9204820"/>
                <a:ext cx="0" cy="389682"/>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0" name="Straight Connector 49"/>
              <p:cNvCxnSpPr/>
              <p:nvPr/>
            </p:nvCxnSpPr>
            <p:spPr>
              <a:xfrm flipV="1">
                <a:off x="4188242" y="9583781"/>
                <a:ext cx="2244505" cy="0"/>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58" name="Straight Connector 57"/>
              <p:cNvCxnSpPr/>
              <p:nvPr/>
            </p:nvCxnSpPr>
            <p:spPr>
              <a:xfrm flipV="1">
                <a:off x="6445542" y="2815621"/>
                <a:ext cx="0" cy="6768159"/>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1" name="Straight Connector 60"/>
              <p:cNvCxnSpPr/>
              <p:nvPr/>
            </p:nvCxnSpPr>
            <p:spPr>
              <a:xfrm flipV="1">
                <a:off x="6432746" y="2815622"/>
                <a:ext cx="2127306" cy="0"/>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73" name="Straight Arrow Connector 72"/>
              <p:cNvCxnSpPr/>
              <p:nvPr/>
            </p:nvCxnSpPr>
            <p:spPr>
              <a:xfrm>
                <a:off x="8588041" y="2798413"/>
                <a:ext cx="0" cy="260979"/>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94" name="Straight Connector 93"/>
              <p:cNvCxnSpPr/>
              <p:nvPr/>
            </p:nvCxnSpPr>
            <p:spPr>
              <a:xfrm flipH="1">
                <a:off x="12191032" y="6066331"/>
                <a:ext cx="0" cy="3794271"/>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02" name="Straight Connector 101"/>
              <p:cNvCxnSpPr/>
              <p:nvPr/>
            </p:nvCxnSpPr>
            <p:spPr>
              <a:xfrm flipH="1">
                <a:off x="1218232" y="9857278"/>
                <a:ext cx="10972800" cy="0"/>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105" name="Straight Arrow Connector 104"/>
              <p:cNvCxnSpPr/>
              <p:nvPr/>
            </p:nvCxnSpPr>
            <p:spPr>
              <a:xfrm flipV="1">
                <a:off x="1237559" y="5857911"/>
                <a:ext cx="0" cy="3999367"/>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sp>
            <p:nvSpPr>
              <p:cNvPr id="32" name="Rectangle 31"/>
              <p:cNvSpPr/>
              <p:nvPr/>
            </p:nvSpPr>
            <p:spPr>
              <a:xfrm>
                <a:off x="2548970" y="2002489"/>
                <a:ext cx="3199508" cy="65659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1"/>
                    </a:solidFill>
                    <a:effectLst/>
                    <a:uFillTx/>
                    <a:latin typeface="+mn-lt"/>
                    <a:ea typeface="+mn-ea"/>
                    <a:cs typeface="+mn-cs"/>
                    <a:sym typeface="Helvetica Light"/>
                  </a:rPr>
                  <a:t>Image pre-processing </a:t>
                </a:r>
              </a:p>
              <a:p>
                <a:pPr marL="0" marR="0" indent="0" algn="ctr" defTabSz="584200" rtl="0" fontAlgn="auto" latinLnBrk="1" hangingPunct="0">
                  <a:lnSpc>
                    <a:spcPct val="100000"/>
                  </a:lnSpc>
                  <a:spcBef>
                    <a:spcPts val="0"/>
                  </a:spcBef>
                  <a:spcAft>
                    <a:spcPts val="0"/>
                  </a:spcAft>
                  <a:buClrTx/>
                  <a:buSzTx/>
                  <a:buFontTx/>
                  <a:buNone/>
                  <a:tabLst/>
                </a:pPr>
                <a:r>
                  <a:rPr kumimoji="0" lang="en-US" sz="1800" b="1" i="0" u="none" strike="noStrike" cap="none" spc="0" normalizeH="0" baseline="0" dirty="0" smtClean="0">
                    <a:ln>
                      <a:noFill/>
                    </a:ln>
                    <a:solidFill>
                      <a:schemeClr val="tx1"/>
                    </a:solidFill>
                    <a:effectLst/>
                    <a:uFillTx/>
                    <a:latin typeface="+mn-lt"/>
                    <a:ea typeface="+mn-ea"/>
                    <a:cs typeface="+mn-cs"/>
                    <a:sym typeface="Helvetica Light"/>
                  </a:rPr>
                  <a:t>stage</a:t>
                </a:r>
                <a:endParaRPr kumimoji="0" lang="en-US" sz="1800" b="1" i="0" u="none" strike="noStrike" cap="none" spc="0" normalizeH="0" baseline="0" dirty="0">
                  <a:ln>
                    <a:noFill/>
                  </a:ln>
                  <a:solidFill>
                    <a:schemeClr val="tx1"/>
                  </a:solidFill>
                  <a:effectLst/>
                  <a:uFillTx/>
                  <a:latin typeface="+mn-lt"/>
                  <a:ea typeface="+mn-ea"/>
                  <a:cs typeface="+mn-cs"/>
                  <a:sym typeface="Helvetica Light"/>
                </a:endParaRPr>
              </a:p>
            </p:txBody>
          </p:sp>
          <p:sp>
            <p:nvSpPr>
              <p:cNvPr id="47" name="Rectangle 46"/>
              <p:cNvSpPr/>
              <p:nvPr/>
            </p:nvSpPr>
            <p:spPr bwMode="auto">
              <a:xfrm>
                <a:off x="2548970" y="1943256"/>
                <a:ext cx="3419326" cy="7487838"/>
              </a:xfrm>
              <a:prstGeom prst="rect">
                <a:avLst/>
              </a:prstGeom>
              <a:noFill/>
              <a:ln w="9525" cap="flat" cmpd="sng" algn="ctr">
                <a:solidFill>
                  <a:schemeClr val="dk1"/>
                </a:solidFill>
                <a:prstDash val="dashDot"/>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Lucida Grande CY" pitchFamily="-111" charset="-52"/>
                  <a:ea typeface="ヒラギノ角ゴ Pro W3" pitchFamily="-111" charset="-128"/>
                  <a:cs typeface="ヒラギノ角ゴ Pro W3" pitchFamily="-111" charset="-128"/>
                </a:endParaRPr>
              </a:p>
            </p:txBody>
          </p:sp>
          <p:sp>
            <p:nvSpPr>
              <p:cNvPr id="49" name="Rectangle 48"/>
              <p:cNvSpPr/>
              <p:nvPr/>
            </p:nvSpPr>
            <p:spPr>
              <a:xfrm>
                <a:off x="6808771" y="1989413"/>
                <a:ext cx="3502631" cy="7363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1" hangingPunct="0">
                  <a:lnSpc>
                    <a:spcPct val="100000"/>
                  </a:lnSpc>
                  <a:spcBef>
                    <a:spcPts val="0"/>
                  </a:spcBef>
                  <a:spcAft>
                    <a:spcPts val="0"/>
                  </a:spcAft>
                  <a:buClrTx/>
                  <a:buSzTx/>
                  <a:buFontTx/>
                  <a:buNone/>
                  <a:tabLst/>
                </a:pPr>
                <a:r>
                  <a:rPr lang="en-US" sz="1800" b="1" dirty="0" smtClean="0">
                    <a:solidFill>
                      <a:schemeClr val="tx1"/>
                    </a:solidFill>
                  </a:rPr>
                  <a:t>Localization and registration </a:t>
                </a:r>
                <a:r>
                  <a:rPr kumimoji="0" lang="en-US" sz="1800" b="1" i="0" u="none" strike="noStrike" cap="none" spc="0" normalizeH="0" baseline="0" dirty="0" smtClean="0">
                    <a:ln>
                      <a:noFill/>
                    </a:ln>
                    <a:solidFill>
                      <a:schemeClr val="tx1"/>
                    </a:solidFill>
                    <a:effectLst/>
                    <a:uFillTx/>
                    <a:latin typeface="+mn-lt"/>
                    <a:ea typeface="+mn-ea"/>
                    <a:cs typeface="+mn-cs"/>
                    <a:sym typeface="Helvetica Light"/>
                  </a:rPr>
                  <a:t>stage</a:t>
                </a:r>
                <a:endParaRPr kumimoji="0" lang="en-US" sz="1800" b="1" i="0" u="none" strike="noStrike" cap="none" spc="0" normalizeH="0" baseline="0" dirty="0">
                  <a:ln>
                    <a:noFill/>
                  </a:ln>
                  <a:solidFill>
                    <a:schemeClr val="tx1"/>
                  </a:solidFill>
                  <a:effectLst/>
                  <a:uFillTx/>
                  <a:latin typeface="+mn-lt"/>
                  <a:ea typeface="+mn-ea"/>
                  <a:cs typeface="+mn-cs"/>
                  <a:sym typeface="Helvetica Light"/>
                </a:endParaRPr>
              </a:p>
            </p:txBody>
          </p:sp>
          <p:cxnSp>
            <p:nvCxnSpPr>
              <p:cNvPr id="17" name="Straight Connector 16"/>
              <p:cNvCxnSpPr/>
              <p:nvPr/>
            </p:nvCxnSpPr>
            <p:spPr>
              <a:xfrm>
                <a:off x="8562030" y="9423111"/>
                <a:ext cx="2894" cy="274320"/>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0" name="Straight Connector 19"/>
              <p:cNvCxnSpPr/>
              <p:nvPr/>
            </p:nvCxnSpPr>
            <p:spPr>
              <a:xfrm flipV="1">
                <a:off x="8555115" y="9676310"/>
                <a:ext cx="2540826" cy="0"/>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2" name="Straight Arrow Connector 41"/>
              <p:cNvCxnSpPr/>
              <p:nvPr/>
            </p:nvCxnSpPr>
            <p:spPr>
              <a:xfrm>
                <a:off x="4126136" y="2860576"/>
                <a:ext cx="0" cy="216024"/>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2" name="Straight Connector 51"/>
              <p:cNvCxnSpPr/>
              <p:nvPr/>
            </p:nvCxnSpPr>
            <p:spPr>
              <a:xfrm flipV="1">
                <a:off x="1237559" y="2860024"/>
                <a:ext cx="2880360" cy="0"/>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3" name="Straight Connector 22"/>
              <p:cNvCxnSpPr/>
              <p:nvPr/>
            </p:nvCxnSpPr>
            <p:spPr>
              <a:xfrm flipH="1" flipV="1">
                <a:off x="1237559" y="2860023"/>
                <a:ext cx="1" cy="2194560"/>
              </a:xfrm>
              <a:prstGeom prst="line">
                <a:avLst/>
              </a:prstGeom>
              <a:noFill/>
              <a:ln w="28575"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1" name="Straight Arrow Connector 40"/>
              <p:cNvCxnSpPr/>
              <p:nvPr/>
            </p:nvCxnSpPr>
            <p:spPr>
              <a:xfrm flipV="1">
                <a:off x="11095940" y="6066331"/>
                <a:ext cx="14972" cy="3609979"/>
              </a:xfrm>
              <a:prstGeom prst="straightConnector1">
                <a:avLst/>
              </a:prstGeom>
              <a:noFill/>
              <a:ln w="28575" cap="flat">
                <a:solidFill>
                  <a:srgbClr val="000000"/>
                </a:solidFill>
                <a:prstDash val="solid"/>
                <a:miter lim="400000"/>
                <a:tailEnd type="triangle"/>
              </a:ln>
              <a:effectLst/>
            </p:spPr>
            <p:style>
              <a:lnRef idx="0">
                <a:scrgbClr r="0" g="0" b="0"/>
              </a:lnRef>
              <a:fillRef idx="0">
                <a:scrgbClr r="0" g="0" b="0"/>
              </a:fillRef>
              <a:effectRef idx="0">
                <a:scrgbClr r="0" g="0" b="0"/>
              </a:effectRef>
              <a:fontRef idx="none"/>
            </p:style>
          </p:cxnSp>
        </p:grpSp>
        <p:sp>
          <p:nvSpPr>
            <p:cNvPr id="44" name="TextBox 43"/>
            <p:cNvSpPr txBox="1"/>
            <p:nvPr/>
          </p:nvSpPr>
          <p:spPr>
            <a:xfrm>
              <a:off x="3330404" y="3477428"/>
              <a:ext cx="2159094" cy="13336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latin typeface="Calibri" panose="020F0502020204030204" pitchFamily="34" charset="0"/>
                  <a:cs typeface="Calibri" panose="020F0502020204030204" pitchFamily="34" charset="0"/>
                </a:rPr>
                <a:t>Image filtering</a:t>
              </a:r>
            </a:p>
            <a:p>
              <a:r>
                <a:rPr lang="en-US" sz="2000" dirty="0" smtClean="0">
                  <a:latin typeface="Calibri" panose="020F0502020204030204" pitchFamily="34" charset="0"/>
                  <a:cs typeface="Calibri" panose="020F0502020204030204" pitchFamily="34" charset="0"/>
                </a:rPr>
                <a:t> and </a:t>
              </a:r>
            </a:p>
            <a:p>
              <a:r>
                <a:rPr lang="en-US" sz="2000" dirty="0" smtClean="0">
                  <a:latin typeface="Calibri" panose="020F0502020204030204" pitchFamily="34" charset="0"/>
                  <a:cs typeface="Calibri" panose="020F0502020204030204" pitchFamily="34" charset="0"/>
                </a:rPr>
                <a:t>segmentation </a:t>
              </a: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
          <p:nvSpPr>
            <p:cNvPr id="45" name="TextBox 44"/>
            <p:cNvSpPr txBox="1"/>
            <p:nvPr/>
          </p:nvSpPr>
          <p:spPr>
            <a:xfrm>
              <a:off x="3362905" y="4996274"/>
              <a:ext cx="2159094"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Center detection of the fiducials ellipses</a:t>
              </a:r>
            </a:p>
          </p:txBody>
        </p:sp>
        <p:sp>
          <p:nvSpPr>
            <p:cNvPr id="51" name="TextBox 50"/>
            <p:cNvSpPr txBox="1"/>
            <p:nvPr/>
          </p:nvSpPr>
          <p:spPr>
            <a:xfrm>
              <a:off x="3418980" y="6443511"/>
              <a:ext cx="2159094"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Distance measurements between centroids</a:t>
              </a:r>
            </a:p>
          </p:txBody>
        </p:sp>
        <p:sp>
          <p:nvSpPr>
            <p:cNvPr id="53" name="TextBox 52"/>
            <p:cNvSpPr txBox="1"/>
            <p:nvPr/>
          </p:nvSpPr>
          <p:spPr>
            <a:xfrm>
              <a:off x="3328253" y="8118360"/>
              <a:ext cx="2159094"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a:latin typeface="Calibri" panose="020F0502020204030204" pitchFamily="34" charset="0"/>
                  <a:cs typeface="Calibri" panose="020F0502020204030204" pitchFamily="34" charset="0"/>
                </a:rPr>
                <a:t>Validity test and calibration</a:t>
              </a:r>
            </a:p>
          </p:txBody>
        </p:sp>
        <p:sp>
          <p:nvSpPr>
            <p:cNvPr id="54" name="TextBox 53"/>
            <p:cNvSpPr txBox="1"/>
            <p:nvPr/>
          </p:nvSpPr>
          <p:spPr>
            <a:xfrm>
              <a:off x="7560311" y="3585006"/>
              <a:ext cx="2159094"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000" dirty="0" smtClean="0">
                  <a:latin typeface="Calibri" panose="020F0502020204030204" pitchFamily="34" charset="0"/>
                  <a:cs typeface="Calibri" panose="020F0502020204030204" pitchFamily="34" charset="0"/>
                </a:rPr>
                <a:t>Validity test and calibration</a:t>
              </a:r>
              <a:endParaRPr lang="en-US" sz="20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984372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13336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Hardware setup for real-time image capturing</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62" y="7331533"/>
            <a:ext cx="3368793" cy="14401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9130" y="7043886"/>
            <a:ext cx="3444213" cy="1937370"/>
          </a:xfrm>
          <a:prstGeom prst="rect">
            <a:avLst/>
          </a:prstGeom>
        </p:spPr>
      </p:pic>
      <p:pic>
        <p:nvPicPr>
          <p:cNvPr id="6" name="Picture 5"/>
          <p:cNvPicPr>
            <a:picLocks noChangeAspect="1"/>
          </p:cNvPicPr>
          <p:nvPr/>
        </p:nvPicPr>
        <p:blipFill>
          <a:blip r:embed="rId5" cstate="print">
            <a:extLst>
              <a:ext uri="{BEBA8EAE-BF5A-486C-A8C5-ECC9F3942E4B}">
                <a14:imgProps xmlns:a14="http://schemas.microsoft.com/office/drawing/2010/main">
                  <a14:imgLayer r:embed="rId6">
                    <a14:imgEffect>
                      <a14:backgroundRemoval t="16567" b="82236" l="15280" r="76596"/>
                    </a14:imgEffect>
                  </a14:imgLayer>
                </a14:imgProps>
              </a:ext>
              <a:ext uri="{28A0092B-C50C-407E-A947-70E740481C1C}">
                <a14:useLocalDpi xmlns:a14="http://schemas.microsoft.com/office/drawing/2010/main" val="0"/>
              </a:ext>
            </a:extLst>
          </a:blip>
          <a:stretch>
            <a:fillRect/>
          </a:stretch>
        </p:blipFill>
        <p:spPr>
          <a:xfrm>
            <a:off x="5649922" y="7178248"/>
            <a:ext cx="1860589" cy="1803008"/>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9778" b="89778" l="1333" r="98667"/>
                    </a14:imgEffect>
                  </a14:imgLayer>
                </a14:imgProps>
              </a:ext>
              <a:ext uri="{28A0092B-C50C-407E-A947-70E740481C1C}">
                <a14:useLocalDpi xmlns:a14="http://schemas.microsoft.com/office/drawing/2010/main" val="0"/>
              </a:ext>
            </a:extLst>
          </a:blip>
          <a:stretch>
            <a:fillRect/>
          </a:stretch>
        </p:blipFill>
        <p:spPr>
          <a:xfrm>
            <a:off x="10770084" y="7146994"/>
            <a:ext cx="1690246" cy="1690246"/>
          </a:xfrm>
          <a:prstGeom prst="rect">
            <a:avLst/>
          </a:prstGeom>
        </p:spPr>
      </p:pic>
      <p:pic>
        <p:nvPicPr>
          <p:cNvPr id="8" name="Picture 7"/>
          <p:cNvPicPr>
            <a:picLocks noChangeAspect="1"/>
          </p:cNvPicPr>
          <p:nvPr/>
        </p:nvPicPr>
        <p:blipFill>
          <a:blip r:embed="rId9" cstate="print">
            <a:extLst>
              <a:ext uri="{BEBA8EAE-BF5A-486C-A8C5-ECC9F3942E4B}">
                <a14:imgProps xmlns:a14="http://schemas.microsoft.com/office/drawing/2010/main">
                  <a14:imgLayer r:embed="rId10">
                    <a14:imgEffect>
                      <a14:backgroundRemoval t="733" b="90000" l="1467" r="97400"/>
                    </a14:imgEffect>
                  </a14:imgLayer>
                </a14:imgProps>
              </a:ext>
              <a:ext uri="{28A0092B-C50C-407E-A947-70E740481C1C}">
                <a14:useLocalDpi xmlns:a14="http://schemas.microsoft.com/office/drawing/2010/main" val="0"/>
              </a:ext>
            </a:extLst>
          </a:blip>
          <a:stretch>
            <a:fillRect/>
          </a:stretch>
        </p:blipFill>
        <p:spPr>
          <a:xfrm>
            <a:off x="9232552" y="7273565"/>
            <a:ext cx="1707691" cy="1707691"/>
          </a:xfrm>
          <a:prstGeom prst="rect">
            <a:avLst/>
          </a:prstGeom>
        </p:spPr>
      </p:pic>
      <p:pic>
        <p:nvPicPr>
          <p:cNvPr id="9" name="Picture 8"/>
          <p:cNvPicPr>
            <a:picLocks noChangeAspect="1"/>
          </p:cNvPicPr>
          <p:nvPr/>
        </p:nvPicPr>
        <p:blipFill rotWithShape="1">
          <a:blip r:embed="rId11">
            <a:extLst>
              <a:ext uri="{28A0092B-C50C-407E-A947-70E740481C1C}">
                <a14:useLocalDpi xmlns:a14="http://schemas.microsoft.com/office/drawing/2010/main" val="0"/>
              </a:ext>
            </a:extLst>
          </a:blip>
          <a:srcRect l="18368" t="17652" r="12906" b="19349"/>
          <a:stretch/>
        </p:blipFill>
        <p:spPr>
          <a:xfrm>
            <a:off x="3681443" y="2555091"/>
            <a:ext cx="5823888" cy="4003923"/>
          </a:xfrm>
          <a:prstGeom prst="rect">
            <a:avLst/>
          </a:prstGeom>
        </p:spPr>
      </p:pic>
      <p:sp>
        <p:nvSpPr>
          <p:cNvPr id="10" name="TextBox 9"/>
          <p:cNvSpPr txBox="1"/>
          <p:nvPr/>
        </p:nvSpPr>
        <p:spPr>
          <a:xfrm>
            <a:off x="934806" y="8945428"/>
            <a:ext cx="273630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HD- video recorder</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2" name="TextBox 11"/>
          <p:cNvSpPr txBox="1"/>
          <p:nvPr/>
        </p:nvSpPr>
        <p:spPr>
          <a:xfrm>
            <a:off x="5025950" y="8945428"/>
            <a:ext cx="310853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HDMI and USB cables</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3" name="TextBox 12"/>
          <p:cNvSpPr txBox="1"/>
          <p:nvPr/>
        </p:nvSpPr>
        <p:spPr>
          <a:xfrm>
            <a:off x="9401932" y="8921982"/>
            <a:ext cx="2736304" cy="47192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Converter</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
        <p:nvSpPr>
          <p:cNvPr id="14" name="TextBox 13"/>
          <p:cNvSpPr txBox="1"/>
          <p:nvPr/>
        </p:nvSpPr>
        <p:spPr>
          <a:xfrm>
            <a:off x="9100716" y="5760129"/>
            <a:ext cx="3338736"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MRI setup with</a:t>
            </a:r>
          </a:p>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latin typeface="Calibri" panose="020F0502020204030204" pitchFamily="34" charset="0"/>
                <a:cs typeface="Calibri" panose="020F0502020204030204" pitchFamily="34" charset="0"/>
                <a:sym typeface="Helvetica Light"/>
              </a:rPr>
              <a:t>capture</a:t>
            </a:r>
            <a:r>
              <a:rPr kumimoji="0" lang="en-US" sz="2400" b="0" i="0" u="none" strike="noStrike" cap="none" spc="0" normalizeH="0" dirty="0" smtClean="0">
                <a:ln>
                  <a:noFill/>
                </a:ln>
                <a:solidFill>
                  <a:srgbClr val="000000"/>
                </a:solidFill>
                <a:effectLst/>
                <a:uFillTx/>
                <a:latin typeface="Calibri" panose="020F0502020204030204" pitchFamily="34" charset="0"/>
                <a:cs typeface="Calibri" panose="020F0502020204030204" pitchFamily="34" charset="0"/>
                <a:sym typeface="Helvetica Light"/>
              </a:rPr>
              <a:t> device</a:t>
            </a:r>
            <a:endParaRPr kumimoji="0" lang="en-US" sz="24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Helvetica Light"/>
            </a:endParaRPr>
          </a:p>
        </p:txBody>
      </p:sp>
    </p:spTree>
    <p:extLst>
      <p:ext uri="{BB962C8B-B14F-4D97-AF65-F5344CB8AC3E}">
        <p14:creationId xmlns:p14="http://schemas.microsoft.com/office/powerpoint/2010/main" val="2408647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539634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dirty="0" smtClean="0">
                <a:latin typeface="Calibri" panose="020F0502020204030204" pitchFamily="34" charset="0"/>
                <a:ea typeface="Helvetica"/>
                <a:cs typeface="Helvetica"/>
                <a:sym typeface="Helvetica"/>
              </a:rPr>
              <a:t>Automatic detection and segmentation of the Z-frame structure</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i="0" u="none" strike="noStrike" kern="0" cap="none" spc="0" normalizeH="0" baseline="0" noProof="0" dirty="0" smtClean="0">
              <a:ln>
                <a:noFill/>
              </a:ln>
              <a:solidFill>
                <a:sysClr val="windowText" lastClr="000000"/>
              </a:solidFill>
              <a:effectLst/>
              <a:uLnTx/>
              <a:uFillTx/>
              <a:latin typeface="Calibri" pitchFamily="34" charset="0"/>
              <a:sym typeface="Helvetica Light"/>
            </a:endParaRPr>
          </a:p>
          <a:p>
            <a:pPr marL="342900" lvl="0" indent="-342900" algn="l">
              <a:buFont typeface="Arial" panose="020B0604020202020204" pitchFamily="34" charset="0"/>
              <a:buChar char="•"/>
              <a:defRPr sz="1800"/>
            </a:pPr>
            <a:r>
              <a:rPr lang="de-DE" sz="2400" dirty="0">
                <a:latin typeface="Calibri" panose="020F0502020204030204" pitchFamily="34" charset="0"/>
                <a:ea typeface="Helvetica"/>
                <a:cs typeface="Helvetica"/>
                <a:sym typeface="Helvetica"/>
              </a:rPr>
              <a:t>Z-frame detection using faster R-CNN deep learning </a:t>
            </a:r>
            <a:endParaRPr lang="de-DE" sz="2400" dirty="0" smtClean="0">
              <a:latin typeface="Calibri" panose="020F0502020204030204" pitchFamily="34" charset="0"/>
              <a:ea typeface="Helvetica"/>
              <a:cs typeface="Helvetica"/>
              <a:sym typeface="Helvetica"/>
            </a:endParaRPr>
          </a:p>
          <a:p>
            <a:pPr marL="444500" lvl="8" indent="-444500" algn="just">
              <a:buSzPct val="75000"/>
              <a:buFont typeface="Arial" panose="020B0604020202020204" pitchFamily="34" charset="0"/>
              <a:buChar char="•"/>
              <a:defRPr sz="1800"/>
            </a:pPr>
            <a:r>
              <a:rPr lang="en-US" sz="2400" dirty="0" smtClean="0">
                <a:latin typeface="Calibri" pitchFamily="34" charset="0"/>
              </a:rPr>
              <a:t>    Input layer </a:t>
            </a:r>
            <a:endParaRPr lang="en-US" sz="2400" dirty="0">
              <a:latin typeface="Calibri" pitchFamily="34" charset="0"/>
            </a:endParaRPr>
          </a:p>
          <a:p>
            <a:pPr marL="444500" lvl="8" indent="-444500" algn="just">
              <a:buSzPct val="75000"/>
              <a:buFont typeface="Arial" panose="020B0604020202020204" pitchFamily="34" charset="0"/>
              <a:buChar char="•"/>
              <a:defRPr sz="1800"/>
            </a:pPr>
            <a:r>
              <a:rPr lang="en-US" sz="2400" dirty="0" smtClean="0">
                <a:latin typeface="Calibri" pitchFamily="34" charset="0"/>
              </a:rPr>
              <a:t>    Middle </a:t>
            </a:r>
            <a:r>
              <a:rPr lang="en-US" sz="2400" dirty="0">
                <a:latin typeface="Calibri" pitchFamily="34" charset="0"/>
              </a:rPr>
              <a:t>layers</a:t>
            </a:r>
          </a:p>
          <a:p>
            <a:pPr lvl="8" indent="0" algn="just">
              <a:buSzPct val="75000"/>
              <a:defRPr sz="1800"/>
            </a:pPr>
            <a:r>
              <a:rPr lang="en-US" sz="2400" dirty="0">
                <a:latin typeface="Calibri" pitchFamily="34" charset="0"/>
              </a:rPr>
              <a:t>	</a:t>
            </a:r>
            <a:r>
              <a:rPr lang="en-US" sz="2400" dirty="0" smtClean="0">
                <a:latin typeface="Calibri" pitchFamily="34" charset="0"/>
              </a:rPr>
              <a:t>     Convolution2dLayer</a:t>
            </a:r>
            <a:r>
              <a:rPr lang="en-US" sz="2400" dirty="0">
                <a:latin typeface="Calibri" pitchFamily="34" charset="0"/>
              </a:rPr>
              <a:t>, </a:t>
            </a:r>
            <a:r>
              <a:rPr lang="en-US" sz="2400" dirty="0" err="1">
                <a:latin typeface="Calibri" pitchFamily="34" charset="0"/>
              </a:rPr>
              <a:t>reluLayer</a:t>
            </a:r>
            <a:r>
              <a:rPr lang="en-US" sz="2400" dirty="0">
                <a:latin typeface="Calibri" pitchFamily="34" charset="0"/>
              </a:rPr>
              <a:t> (rectified linear units),  maxPooling2dLayer</a:t>
            </a:r>
          </a:p>
          <a:p>
            <a:pPr marL="444500" lvl="8" indent="-444500" algn="just">
              <a:buSzPct val="75000"/>
              <a:buFont typeface="Arial" panose="020B0604020202020204" pitchFamily="34" charset="0"/>
              <a:buChar char="•"/>
              <a:defRPr sz="1800"/>
            </a:pPr>
            <a:r>
              <a:rPr lang="en-US" sz="2400" dirty="0" smtClean="0">
                <a:latin typeface="Calibri" pitchFamily="34" charset="0"/>
              </a:rPr>
              <a:t>    Final </a:t>
            </a:r>
            <a:r>
              <a:rPr lang="en-US" sz="2400" dirty="0">
                <a:latin typeface="Calibri" pitchFamily="34" charset="0"/>
              </a:rPr>
              <a:t>layers</a:t>
            </a:r>
          </a:p>
          <a:p>
            <a:pPr lvl="8" indent="0" algn="just">
              <a:buSzPct val="75000"/>
              <a:defRPr sz="1800"/>
            </a:pPr>
            <a:r>
              <a:rPr lang="en-US" sz="2400" dirty="0">
                <a:latin typeface="Calibri" pitchFamily="34" charset="0"/>
              </a:rPr>
              <a:t>	</a:t>
            </a:r>
            <a:r>
              <a:rPr lang="en-US" sz="2400" dirty="0" smtClean="0">
                <a:latin typeface="Calibri" pitchFamily="34" charset="0"/>
              </a:rPr>
              <a:t>     </a:t>
            </a:r>
            <a:r>
              <a:rPr lang="en-US" sz="2400" dirty="0" err="1" smtClean="0">
                <a:latin typeface="Calibri" pitchFamily="34" charset="0"/>
              </a:rPr>
              <a:t>fullyConnectedLayer</a:t>
            </a:r>
            <a:r>
              <a:rPr lang="en-US" sz="2400" dirty="0">
                <a:latin typeface="Calibri" pitchFamily="34" charset="0"/>
              </a:rPr>
              <a:t>, </a:t>
            </a:r>
            <a:r>
              <a:rPr lang="en-US" sz="2400" dirty="0" err="1">
                <a:latin typeface="Calibri" pitchFamily="34" charset="0"/>
              </a:rPr>
              <a:t>softmaxLayer</a:t>
            </a:r>
            <a:endParaRPr lang="en-US" sz="2400" dirty="0">
              <a:latin typeface="Calibri" pitchFamily="34" charset="0"/>
            </a:endParaRPr>
          </a:p>
          <a:p>
            <a:pPr marL="342900" lvl="0" indent="-342900" algn="l">
              <a:buFont typeface="Arial" panose="020B0604020202020204" pitchFamily="34" charset="0"/>
              <a:buChar char="•"/>
              <a:defRPr sz="1800"/>
            </a:pPr>
            <a:endParaRPr lang="de-DE" sz="2400" dirty="0" smtClean="0">
              <a:latin typeface="Calibri" panose="020F0502020204030204" pitchFamily="34" charset="0"/>
              <a:ea typeface="Helvetica"/>
              <a:cs typeface="Helvetica"/>
              <a:sym typeface="Helvetica"/>
            </a:endParaRPr>
          </a:p>
          <a:p>
            <a:pPr marL="342900" lvl="0" indent="-342900" algn="l">
              <a:buFont typeface="Arial" panose="020B0604020202020204" pitchFamily="34" charset="0"/>
              <a:buChar char="•"/>
              <a:defRPr sz="1800"/>
            </a:pPr>
            <a:endParaRPr lang="de-DE" sz="2400" dirty="0">
              <a:latin typeface="Calibri" panose="020F0502020204030204" pitchFamily="34" charset="0"/>
              <a:ea typeface="Helvetica"/>
              <a:cs typeface="Helvetica"/>
              <a:sym typeface="Helvetica"/>
            </a:endParaRPr>
          </a:p>
          <a:p>
            <a:pPr lvl="8" indent="0" algn="just">
              <a:buSzPct val="75000"/>
              <a:defRPr sz="1800"/>
            </a:pPr>
            <a:endParaRPr lang="en-US" sz="2400" dirty="0">
              <a:latin typeface="Calibri" pitchFamily="34" charset="0"/>
            </a:endParaRPr>
          </a:p>
          <a:p>
            <a:pPr lvl="8" indent="0" algn="just">
              <a:buSzPct val="75000"/>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9352" t="3779" r="29842" b="12099"/>
          <a:stretch/>
        </p:blipFill>
        <p:spPr>
          <a:xfrm>
            <a:off x="1520758" y="5451220"/>
            <a:ext cx="3940918" cy="387178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2600" t="4664" r="12947" b="10917"/>
          <a:stretch/>
        </p:blipFill>
        <p:spPr>
          <a:xfrm>
            <a:off x="6792758" y="5308848"/>
            <a:ext cx="4032448" cy="4156524"/>
          </a:xfrm>
          <a:prstGeom prst="rect">
            <a:avLst/>
          </a:prstGeom>
        </p:spPr>
      </p:pic>
    </p:spTree>
    <p:extLst>
      <p:ext uri="{BB962C8B-B14F-4D97-AF65-F5344CB8AC3E}">
        <p14:creationId xmlns:p14="http://schemas.microsoft.com/office/powerpoint/2010/main" val="3845612040"/>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36"/>
          <p:cNvSpPr/>
          <p:nvPr/>
        </p:nvSpPr>
        <p:spPr>
          <a:xfrm>
            <a:off x="215856" y="1492424"/>
            <a:ext cx="12570762" cy="207236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nchorCtr="0">
            <a:spAutoFit/>
          </a:bodyPr>
          <a:lstStyle/>
          <a:p>
            <a:pPr marL="0" marR="0" lvl="0" indent="0" algn="ctr" defTabSz="584200" eaLnBrk="1" fontAlgn="auto" latinLnBrk="0" hangingPunct="1">
              <a:lnSpc>
                <a:spcPct val="100000"/>
              </a:lnSpc>
              <a:spcBef>
                <a:spcPts val="0"/>
              </a:spcBef>
              <a:spcAft>
                <a:spcPts val="0"/>
              </a:spcAft>
              <a:buClrTx/>
              <a:buSzTx/>
              <a:buFontTx/>
              <a:buNone/>
              <a:tabLst/>
              <a:defRPr sz="1800"/>
            </a:pPr>
            <a:r>
              <a:rPr lang="de-DE" sz="3200" b="1" noProof="0" dirty="0" smtClean="0">
                <a:latin typeface="Calibri" panose="020F0502020204030204" pitchFamily="34" charset="0"/>
                <a:ea typeface="Helvetica"/>
                <a:cs typeface="Helvetica"/>
                <a:sym typeface="Helvetica"/>
              </a:rPr>
              <a:t>Image pre-processing</a:t>
            </a:r>
            <a:endParaRPr kumimoji="0" lang="de-DE" sz="3200" b="1" i="0" u="none" strike="noStrike" kern="0" cap="none" spc="0" normalizeH="0" baseline="0" noProof="0" dirty="0" smtClean="0">
              <a:ln>
                <a:noFill/>
              </a:ln>
              <a:solidFill>
                <a:sysClr val="windowText" lastClr="000000"/>
              </a:solidFill>
              <a:effectLst/>
              <a:uLnTx/>
              <a:uFillTx/>
              <a:latin typeface="Calibri" panose="020F0502020204030204" pitchFamily="34" charset="0"/>
              <a:ea typeface="Helvetica"/>
              <a:cs typeface="Helvetica"/>
              <a:sym typeface="Helvetica"/>
            </a:endParaRPr>
          </a:p>
          <a:p>
            <a:pPr marR="0" lvl="8" indent="0" algn="just" defTabSz="584200" eaLnBrk="1" fontAlgn="auto" latinLnBrk="0" hangingPunct="1">
              <a:lnSpc>
                <a:spcPct val="100000"/>
              </a:lnSpc>
              <a:spcBef>
                <a:spcPts val="0"/>
              </a:spcBef>
              <a:spcAft>
                <a:spcPts val="0"/>
              </a:spcAft>
              <a:buClrTx/>
              <a:buSzPct val="75000"/>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lang="en-US" sz="2400" dirty="0" smtClean="0">
              <a:latin typeface="Calibri" pitchFamily="34" charset="0"/>
            </a:endParaRPr>
          </a:p>
          <a:p>
            <a:pPr marL="444500" marR="0" lvl="8" indent="-444500" algn="just" defTabSz="584200" eaLnBrk="1" fontAlgn="auto" latinLnBrk="0" hangingPunct="1">
              <a:lnSpc>
                <a:spcPct val="100000"/>
              </a:lnSpc>
              <a:spcBef>
                <a:spcPts val="0"/>
              </a:spcBef>
              <a:spcAft>
                <a:spcPts val="0"/>
              </a:spcAft>
              <a:buClrTx/>
              <a:buSzPct val="75000"/>
              <a:buFont typeface="Arial" panose="020B0604020202020204" pitchFamily="34" charset="0"/>
              <a:buChar char="•"/>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a:p>
            <a:pPr marL="444500" marR="0" lvl="0" indent="-444500" algn="just" defTabSz="584200" eaLnBrk="1" fontAlgn="auto" latinLnBrk="0" hangingPunct="1">
              <a:lnSpc>
                <a:spcPct val="100000"/>
              </a:lnSpc>
              <a:spcBef>
                <a:spcPts val="0"/>
              </a:spcBef>
              <a:spcAft>
                <a:spcPts val="0"/>
              </a:spcAft>
              <a:buClrTx/>
              <a:buSzPct val="75000"/>
              <a:buFontTx/>
              <a:buNone/>
              <a:tabLst/>
              <a:defRPr sz="1800"/>
            </a:pPr>
            <a:endParaRPr kumimoji="0" lang="en-US" sz="2400" b="0" i="0" u="none" strike="noStrike" kern="0" cap="none" spc="0" normalizeH="0" baseline="0" noProof="0" dirty="0">
              <a:ln>
                <a:noFill/>
              </a:ln>
              <a:solidFill>
                <a:sysClr val="windowText" lastClr="000000"/>
              </a:solidFill>
              <a:effectLst/>
              <a:uLnTx/>
              <a:uFillTx/>
              <a:latin typeface="Calibri" pitchFamily="34" charset="0"/>
              <a:sym typeface="Helvetica Light"/>
            </a:endParaRPr>
          </a:p>
        </p:txBody>
      </p:sp>
      <p:sp>
        <p:nvSpPr>
          <p:cNvPr id="3" name="Rectangle 2"/>
          <p:cNvSpPr/>
          <p:nvPr/>
        </p:nvSpPr>
        <p:spPr>
          <a:xfrm>
            <a:off x="4918224" y="3033924"/>
            <a:ext cx="2808312" cy="841256"/>
          </a:xfrm>
          <a:prstGeom prst="rect">
            <a:avLst/>
          </a:prstGeom>
          <a:noFill/>
          <a:ln w="12700" cap="flat">
            <a:solidFill>
              <a:srgbClr val="AFDC7E"/>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rgbClr val="FFFFFF"/>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FFFFFF"/>
              </a:solidFill>
              <a:effectLst/>
              <a:uFillTx/>
              <a:latin typeface="Calibri" panose="020F0502020204030204" pitchFamily="34" charset="0"/>
              <a:cs typeface="Calibri" panose="020F0502020204030204" pitchFamily="34" charset="0"/>
              <a:sym typeface="Helvetica Light"/>
            </a:endParaRPr>
          </a:p>
        </p:txBody>
      </p:sp>
      <p:sp>
        <p:nvSpPr>
          <p:cNvPr id="5" name="Rectangle 4"/>
          <p:cNvSpPr/>
          <p:nvPr/>
        </p:nvSpPr>
        <p:spPr>
          <a:xfrm>
            <a:off x="4918224" y="468361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lang="en-US" sz="2400" dirty="0">
              <a:solidFill>
                <a:schemeClr val="tx1"/>
              </a:solidFill>
              <a:latin typeface="Calibri" panose="020F0502020204030204" pitchFamily="34" charset="0"/>
              <a:cs typeface="Calibri" panose="020F0502020204030204" pitchFamily="34" charset="0"/>
            </a:endParaRPr>
          </a:p>
        </p:txBody>
      </p:sp>
      <p:sp>
        <p:nvSpPr>
          <p:cNvPr id="6" name="Rectangle 5">
            <a:hlinkClick r:id="rId3" action="ppaction://program"/>
          </p:cNvPr>
          <p:cNvSpPr/>
          <p:nvPr/>
        </p:nvSpPr>
        <p:spPr>
          <a:xfrm>
            <a:off x="4918224" y="6339800"/>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7" name="Rectangle 6"/>
          <p:cNvSpPr/>
          <p:nvPr/>
        </p:nvSpPr>
        <p:spPr>
          <a:xfrm>
            <a:off x="4918224" y="7923976"/>
            <a:ext cx="2808312" cy="841256"/>
          </a:xfrm>
          <a:prstGeom prst="rect">
            <a:avLst/>
          </a:prstGeom>
          <a:noFill/>
          <a:ln w="12700" cap="flat">
            <a:solidFill>
              <a:srgbClr val="A4D66C"/>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smtClean="0">
              <a:ln>
                <a:noFill/>
              </a:ln>
              <a:solidFill>
                <a:schemeClr val="tx1"/>
              </a:solidFill>
              <a:effectLst/>
              <a:uFillTx/>
              <a:latin typeface="Calibri" panose="020F0502020204030204" pitchFamily="34" charset="0"/>
              <a:cs typeface="Calibri" panose="020F0502020204030204" pitchFamily="34" charset="0"/>
              <a:sym typeface="Helvetica Ligh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chemeClr val="tx1"/>
              </a:solidFill>
              <a:effectLst/>
              <a:uFillTx/>
              <a:latin typeface="Calibri" panose="020F0502020204030204" pitchFamily="34" charset="0"/>
              <a:cs typeface="Calibri" panose="020F0502020204030204" pitchFamily="34" charset="0"/>
              <a:sym typeface="Helvetica Light"/>
            </a:endParaRPr>
          </a:p>
        </p:txBody>
      </p:sp>
      <p:sp>
        <p:nvSpPr>
          <p:cNvPr id="16" name="Down Arrow 15"/>
          <p:cNvSpPr/>
          <p:nvPr/>
        </p:nvSpPr>
        <p:spPr>
          <a:xfrm>
            <a:off x="6214368" y="3948688"/>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7" name="Down Arrow 16"/>
          <p:cNvSpPr/>
          <p:nvPr/>
        </p:nvSpPr>
        <p:spPr>
          <a:xfrm>
            <a:off x="6214368" y="7224310"/>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18" name="Down Arrow 17"/>
          <p:cNvSpPr/>
          <p:nvPr/>
        </p:nvSpPr>
        <p:spPr>
          <a:xfrm>
            <a:off x="6214368" y="5630014"/>
            <a:ext cx="216024" cy="640080"/>
          </a:xfrm>
          <a:prstGeom prst="downArrow">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TextBox 19"/>
          <p:cNvSpPr txBox="1"/>
          <p:nvPr/>
        </p:nvSpPr>
        <p:spPr>
          <a:xfrm>
            <a:off x="5339382" y="298751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Noise </a:t>
            </a:r>
          </a:p>
          <a:p>
            <a:pPr rtl="0" latinLnBrk="1" hangingPunct="0"/>
            <a:r>
              <a:rPr lang="en-US" sz="2400" dirty="0" smtClean="0">
                <a:solidFill>
                  <a:schemeClr val="tx1"/>
                </a:solidFill>
                <a:latin typeface="Calibri" panose="020F0502020204030204" pitchFamily="34" charset="0"/>
                <a:cs typeface="Calibri" panose="020F0502020204030204" pitchFamily="34" charset="0"/>
              </a:rPr>
              <a:t>removal</a:t>
            </a:r>
            <a:endParaRPr lang="en-US" sz="2400" dirty="0">
              <a:solidFill>
                <a:schemeClr val="tx1"/>
              </a:solidFill>
              <a:latin typeface="Calibri" panose="020F0502020204030204" pitchFamily="34" charset="0"/>
              <a:cs typeface="Calibri" panose="020F0502020204030204" pitchFamily="34" charset="0"/>
            </a:endParaRPr>
          </a:p>
        </p:txBody>
      </p:sp>
      <p:sp>
        <p:nvSpPr>
          <p:cNvPr id="21" name="TextBox 20"/>
          <p:cNvSpPr txBox="1"/>
          <p:nvPr/>
        </p:nvSpPr>
        <p:spPr>
          <a:xfrm>
            <a:off x="5351834" y="7923852"/>
            <a:ext cx="2016224"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smtClean="0">
                <a:solidFill>
                  <a:schemeClr val="tx1"/>
                </a:solidFill>
                <a:latin typeface="Calibri" panose="020F0502020204030204" pitchFamily="34" charset="0"/>
                <a:cs typeface="Calibri" panose="020F0502020204030204" pitchFamily="34" charset="0"/>
              </a:rPr>
              <a:t>Binary</a:t>
            </a:r>
          </a:p>
          <a:p>
            <a:pPr rtl="0" latinLnBrk="1" hangingPunct="0"/>
            <a:r>
              <a:rPr lang="en-US" sz="2400" dirty="0" smtClean="0">
                <a:solidFill>
                  <a:schemeClr val="tx1"/>
                </a:solidFill>
                <a:latin typeface="Calibri" panose="020F0502020204030204" pitchFamily="34" charset="0"/>
                <a:cs typeface="Calibri" panose="020F0502020204030204" pitchFamily="34" charset="0"/>
              </a:rPr>
              <a:t> masking</a:t>
            </a:r>
            <a:endParaRPr lang="en-US" sz="2400" dirty="0">
              <a:solidFill>
                <a:schemeClr val="tx1"/>
              </a:solidFill>
              <a:latin typeface="Calibri" panose="020F0502020204030204" pitchFamily="34" charset="0"/>
              <a:cs typeface="Calibri" panose="020F0502020204030204" pitchFamily="34" charset="0"/>
            </a:endParaRPr>
          </a:p>
          <a:p>
            <a:pPr rtl="0" latinLnBrk="1" hangingPunct="0"/>
            <a:endParaRPr lang="en-US" sz="2400" dirty="0">
              <a:solidFill>
                <a:schemeClr val="tx1"/>
              </a:solidFill>
              <a:latin typeface="Calibri" panose="020F0502020204030204" pitchFamily="34" charset="0"/>
              <a:cs typeface="Calibri" panose="020F0502020204030204" pitchFamily="34" charset="0"/>
            </a:endParaRPr>
          </a:p>
        </p:txBody>
      </p:sp>
      <p:sp>
        <p:nvSpPr>
          <p:cNvPr id="22" name="TextBox 21"/>
          <p:cNvSpPr txBox="1"/>
          <p:nvPr/>
        </p:nvSpPr>
        <p:spPr>
          <a:xfrm>
            <a:off x="5339382" y="6303734"/>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Image</a:t>
            </a:r>
          </a:p>
          <a:p>
            <a:pPr rtl="0" latinLnBrk="1" hangingPunct="0"/>
            <a:r>
              <a:rPr lang="en-US" sz="2400" dirty="0">
                <a:solidFill>
                  <a:schemeClr val="tx1"/>
                </a:solidFill>
                <a:latin typeface="Calibri" panose="020F0502020204030204" pitchFamily="34" charset="0"/>
                <a:cs typeface="Calibri" panose="020F0502020204030204" pitchFamily="34" charset="0"/>
              </a:rPr>
              <a:t> </a:t>
            </a:r>
            <a:r>
              <a:rPr lang="en-US" sz="2400" dirty="0" err="1">
                <a:solidFill>
                  <a:schemeClr val="tx1"/>
                </a:solidFill>
                <a:latin typeface="Calibri" panose="020F0502020204030204" pitchFamily="34" charset="0"/>
                <a:cs typeface="Calibri" panose="020F0502020204030204" pitchFamily="34" charset="0"/>
              </a:rPr>
              <a:t>binarization</a:t>
            </a:r>
            <a:endParaRPr lang="en-US" sz="2400" dirty="0">
              <a:solidFill>
                <a:schemeClr val="tx1"/>
              </a:solidFill>
              <a:latin typeface="Calibri" panose="020F0502020204030204" pitchFamily="34" charset="0"/>
              <a:cs typeface="Calibri" panose="020F0502020204030204" pitchFamily="34" charset="0"/>
            </a:endParaRPr>
          </a:p>
        </p:txBody>
      </p:sp>
      <p:sp>
        <p:nvSpPr>
          <p:cNvPr id="23" name="TextBox 22"/>
          <p:cNvSpPr txBox="1"/>
          <p:nvPr/>
        </p:nvSpPr>
        <p:spPr>
          <a:xfrm>
            <a:off x="5314268" y="4654612"/>
            <a:ext cx="2016224" cy="8412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400" dirty="0">
                <a:solidFill>
                  <a:schemeClr val="tx1"/>
                </a:solidFill>
                <a:latin typeface="Calibri" panose="020F0502020204030204" pitchFamily="34" charset="0"/>
                <a:cs typeface="Calibri" panose="020F0502020204030204" pitchFamily="34" charset="0"/>
              </a:rPr>
              <a:t>Contrast </a:t>
            </a:r>
          </a:p>
          <a:p>
            <a:pPr rtl="0" latinLnBrk="1" hangingPunct="0"/>
            <a:r>
              <a:rPr lang="en-US" sz="2400" dirty="0">
                <a:solidFill>
                  <a:schemeClr val="tx1"/>
                </a:solidFill>
                <a:latin typeface="Calibri" panose="020F0502020204030204" pitchFamily="34" charset="0"/>
                <a:cs typeface="Calibri" panose="020F0502020204030204" pitchFamily="34" charset="0"/>
              </a:rPr>
              <a:t>enhancement</a:t>
            </a:r>
          </a:p>
        </p:txBody>
      </p:sp>
    </p:spTree>
    <p:extLst>
      <p:ext uri="{BB962C8B-B14F-4D97-AF65-F5344CB8AC3E}">
        <p14:creationId xmlns:p14="http://schemas.microsoft.com/office/powerpoint/2010/main" val="3591964445"/>
      </p:ext>
    </p:extLst>
  </p:cSld>
  <p:clrMapOvr>
    <a:masterClrMapping/>
  </p:clrMapOvr>
  <p:transition spd="med"/>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White">
  <a:themeElements>
    <a:clrScheme name="Benutzerdefiniert 1">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D050">
            <a:alpha val="50000"/>
          </a:srgbClr>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2978</TotalTime>
  <Words>1536</Words>
  <Application>Microsoft Office PowerPoint</Application>
  <PresentationFormat>Custom</PresentationFormat>
  <Paragraphs>489</Paragraphs>
  <Slides>23</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Helvetica</vt:lpstr>
      <vt:lpstr>Helvetica Light</vt:lpstr>
      <vt:lpstr>Helvetica Light (Body)</vt:lpstr>
      <vt:lpstr>Helvetica Neue</vt:lpstr>
      <vt:lpstr>Lucida Grande CY</vt:lpstr>
      <vt:lpstr>ヒラギノ角ゴ Pro W3</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Robert</dc:creator>
  <cp:lastModifiedBy>parisa</cp:lastModifiedBy>
  <cp:revision>851</cp:revision>
  <dcterms:modified xsi:type="dcterms:W3CDTF">2018-06-05T15:18:34Z</dcterms:modified>
</cp:coreProperties>
</file>